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4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39.xml" ContentType="application/vnd.openxmlformats-officedocument.presentationml.slide+xml"/>
  <Override PartName="/ppt/slides/slide17.xml" ContentType="application/vnd.openxmlformats-officedocument.presentationml.slide+xml"/>
  <Override PartName="/ppt/slides/slide3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38.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24.xml" ContentType="application/vnd.openxmlformats-officedocument.presentationml.slide+xml"/>
  <Override PartName="/ppt/slides/slide29.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8.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33.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Slides/notesSlide17.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29.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25.xml" ContentType="application/vnd.openxmlformats-officedocument.presentationml.notesSlide+xml"/>
  <Override PartName="/ppt/notesSlides/notesSlide22.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74" r:id="rId1"/>
  </p:sldMasterIdLst>
  <p:notesMasterIdLst>
    <p:notesMasterId r:id="rId42"/>
  </p:notesMasterIdLst>
  <p:handoutMasterIdLst>
    <p:handoutMasterId r:id="rId43"/>
  </p:handoutMasterIdLst>
  <p:sldIdLst>
    <p:sldId id="256" r:id="rId2"/>
    <p:sldId id="257" r:id="rId3"/>
    <p:sldId id="296" r:id="rId4"/>
    <p:sldId id="259" r:id="rId5"/>
    <p:sldId id="260" r:id="rId6"/>
    <p:sldId id="301" r:id="rId7"/>
    <p:sldId id="300" r:id="rId8"/>
    <p:sldId id="306" r:id="rId9"/>
    <p:sldId id="304" r:id="rId10"/>
    <p:sldId id="305" r:id="rId11"/>
    <p:sldId id="269" r:id="rId12"/>
    <p:sldId id="267" r:id="rId13"/>
    <p:sldId id="307" r:id="rId14"/>
    <p:sldId id="273" r:id="rId15"/>
    <p:sldId id="274" r:id="rId16"/>
    <p:sldId id="275" r:id="rId17"/>
    <p:sldId id="276" r:id="rId18"/>
    <p:sldId id="308" r:id="rId19"/>
    <p:sldId id="311" r:id="rId20"/>
    <p:sldId id="313" r:id="rId21"/>
    <p:sldId id="346" r:id="rId22"/>
    <p:sldId id="319" r:id="rId23"/>
    <p:sldId id="324" r:id="rId24"/>
    <p:sldId id="345" r:id="rId25"/>
    <p:sldId id="333" r:id="rId26"/>
    <p:sldId id="334" r:id="rId27"/>
    <p:sldId id="335" r:id="rId28"/>
    <p:sldId id="336" r:id="rId29"/>
    <p:sldId id="332" r:id="rId30"/>
    <p:sldId id="329" r:id="rId31"/>
    <p:sldId id="330" r:id="rId32"/>
    <p:sldId id="331" r:id="rId33"/>
    <p:sldId id="337" r:id="rId34"/>
    <p:sldId id="338" r:id="rId35"/>
    <p:sldId id="339" r:id="rId36"/>
    <p:sldId id="285" r:id="rId37"/>
    <p:sldId id="340" r:id="rId38"/>
    <p:sldId id="293" r:id="rId39"/>
    <p:sldId id="294" r:id="rId40"/>
    <p:sldId id="295" r:id="rId4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63" userDrawn="1">
          <p15:clr>
            <a:srgbClr val="A4A3A4"/>
          </p15:clr>
        </p15:guide>
        <p15:guide id="6" orient="horz" pos="2364"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linruizjhw (Leroy)" initials="Z(" lastIdx="48" clrIdx="0">
    <p:extLst>
      <p:ext uri="{19B8F6BF-5375-455C-9EA6-DF929625EA0E}">
        <p15:presenceInfo xmlns:p15="http://schemas.microsoft.com/office/powerpoint/2012/main" userId="S-1-5-21-147214757-305610072-1517763936-5615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897C4"/>
    <a:srgbClr val="70BC89"/>
    <a:srgbClr val="00A2DC"/>
    <a:srgbClr val="0094C8"/>
    <a:srgbClr val="00B0FF"/>
    <a:srgbClr val="00B0F0"/>
    <a:srgbClr val="D9D9D9"/>
    <a:srgbClr val="EC7061"/>
    <a:srgbClr val="99DFF9"/>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2007" autoAdjust="0"/>
  </p:normalViewPr>
  <p:slideViewPr>
    <p:cSldViewPr snapToGrid="0" snapToObjects="1">
      <p:cViewPr varScale="1">
        <p:scale>
          <a:sx n="95" d="100"/>
          <a:sy n="95" d="100"/>
        </p:scale>
        <p:origin x="750" y="84"/>
      </p:cViewPr>
      <p:guideLst>
        <p:guide pos="3863"/>
        <p:guide orient="horz" pos="2364"/>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81" d="100"/>
          <a:sy n="81" d="100"/>
        </p:scale>
        <p:origin x="3474"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8/7/2020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dirty="0">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备注占位符 27"/>
          <p:cNvSpPr>
            <a:spLocks noGrp="1"/>
          </p:cNvSpPr>
          <p:nvPr>
            <p:ph type="body" idx="1"/>
          </p:nvPr>
        </p:nvSpPr>
        <p:spPr/>
        <p:txBody>
          <a:bodyPr/>
          <a:lstStyle/>
          <a:p>
            <a:pPr marL="0" indent="0">
              <a:buNone/>
            </a:pPr>
            <a:endParaRPr lang="zh-CN" altLang="en-US" dirty="0">
              <a:latin typeface="Huawei Sans" panose="020C0503030203020204" pitchFamily="34" charset="0"/>
            </a:endParaRPr>
          </a:p>
        </p:txBody>
      </p:sp>
      <p:sp>
        <p:nvSpPr>
          <p:cNvPr id="4" name="幻灯片图像占位符 3"/>
          <p:cNvSpPr>
            <a:spLocks noGrp="1" noRot="1" noChangeAspect="1"/>
          </p:cNvSpPr>
          <p:nvPr>
            <p:ph type="sldImg"/>
          </p:nvPr>
        </p:nvSpPr>
        <p:spPr>
          <a:xfrm>
            <a:off x="584200" y="765175"/>
            <a:ext cx="5930900" cy="3336925"/>
          </a:xfrm>
        </p:spPr>
      </p:sp>
    </p:spTree>
    <p:extLst>
      <p:ext uri="{BB962C8B-B14F-4D97-AF65-F5344CB8AC3E}">
        <p14:creationId xmlns:p14="http://schemas.microsoft.com/office/powerpoint/2010/main" val="129320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MPLS label operations will be introduced in following courses.</a:t>
            </a:r>
          </a:p>
        </p:txBody>
      </p:sp>
    </p:spTree>
    <p:extLst>
      <p:ext uri="{BB962C8B-B14F-4D97-AF65-F5344CB8AC3E}">
        <p14:creationId xmlns:p14="http://schemas.microsoft.com/office/powerpoint/2010/main" val="2629605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dirty="0">
                <a:latin typeface="Huawei Sans" panose="020C0503030203020204" pitchFamily="34" charset="0"/>
              </a:rPr>
              <a:t>In traditional IP forwarding that uses the longest match algorithm, all packets that match the same route belong to the same FEC.</a:t>
            </a:r>
          </a:p>
          <a:p>
            <a:r>
              <a:rPr lang="en-US" sz="1100" dirty="0">
                <a:latin typeface="Huawei Sans" panose="020C0503030203020204" pitchFamily="34" charset="0"/>
              </a:rPr>
              <a:t>In MPLS, the most common example of FEC is: Packets whose destination IP addresses match the same IP route are considered to belong to the same FEC.</a:t>
            </a:r>
          </a:p>
          <a:p>
            <a:endParaRPr lang="en-US" altLang="zh-CN" sz="1100" dirty="0" smtClean="0">
              <a:latin typeface="Huawei Sans" panose="020C0503030203020204" pitchFamily="34" charset="0"/>
            </a:endParaRPr>
          </a:p>
          <a:p>
            <a:endParaRPr lang="en-US" altLang="zh-CN" sz="1100"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0444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An LSP is composed of an ingress LSR, an egress LSR, and a variable number of transit LSRs. Therefore, an LSP can be considered as an ordered set of these LSRs.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An LSP must be established before a packet is forwarded; otherwise, the packet fails to traverse an MPLS domain.</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LSPs can be established in static or dynamic mode.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An LSP is a unidirectional path from the start point to the end point. If bidirectional data communication is required, an LSP for return traffic needs to be established between the two ends.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55283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4155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EXP field is defined in early MPLS standards and is an experimental field. Actually, this field is mainly used for CoS. To avoid ambiguity, this field is renamed Traffic Class in RFC 5462.</a:t>
            </a:r>
          </a:p>
        </p:txBody>
      </p:sp>
    </p:spTree>
    <p:extLst>
      <p:ext uri="{BB962C8B-B14F-4D97-AF65-F5344CB8AC3E}">
        <p14:creationId xmlns:p14="http://schemas.microsoft.com/office/powerpoint/2010/main" val="4021641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eaLnBrk="1" hangingPunct="1"/>
            <a:r>
              <a:rPr lang="en-US" dirty="0">
                <a:latin typeface="Huawei Sans" panose="020C0503030203020204" pitchFamily="34" charset="0"/>
              </a:rPr>
              <a:t>When the upper layer is the MPLS label stack, the Type field in the Ethernet header is 0x8847, and the Protocol field in the PPP header is 0x8281.</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52836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label spaces of different LSRs are independent of each other, indicating that each router can use the entire label space.</a:t>
            </a:r>
          </a:p>
        </p:txBody>
      </p:sp>
    </p:spTree>
    <p:extLst>
      <p:ext uri="{BB962C8B-B14F-4D97-AF65-F5344CB8AC3E}">
        <p14:creationId xmlns:p14="http://schemas.microsoft.com/office/powerpoint/2010/main" val="2520352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lvl="0" indent="0">
              <a:buNone/>
            </a:pPr>
            <a:endParaRPr 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32280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49740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smtClean="0">
                <a:latin typeface="Huawei Sans" panose="020C0503030203020204" pitchFamily="34" charset="0"/>
              </a:rPr>
              <a:t>If the ingress LSRs of packets belonging to the same FEC are different, the LSPs for forwarding the packets are different.</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smtClean="0">
                <a:latin typeface="Huawei Sans" panose="020C0503030203020204" pitchFamily="34" charset="0"/>
              </a:rPr>
              <a:t>An </a:t>
            </a:r>
            <a:r>
              <a:rPr lang="en-US" dirty="0">
                <a:latin typeface="Huawei Sans" panose="020C0503030203020204" pitchFamily="34" charset="0"/>
              </a:rPr>
              <a:t>LSR uses the same way to process packets in the same FEC, regardless of where the packets' inbound interfaces are the same.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smtClean="0">
                <a:latin typeface="Huawei Sans" panose="020C0503030203020204" pitchFamily="34" charset="0"/>
              </a:rPr>
              <a:t>An LSP is composed of the forwarding actions of LSRs, </a:t>
            </a:r>
            <a:r>
              <a:rPr lang="en-US" dirty="0">
                <a:latin typeface="Huawei Sans" panose="020C0503030203020204" pitchFamily="34" charset="0"/>
              </a:rPr>
              <a:t>and the label forwarding table determines the forwarding action. Therefore, establishing a label forwarding table can also be considered as establishing an LSP.</a:t>
            </a:r>
          </a:p>
          <a:p>
            <a:r>
              <a:rPr lang="en-US" dirty="0">
                <a:latin typeface="Huawei Sans" panose="020C0503030203020204" pitchFamily="34" charset="0"/>
              </a:rPr>
              <a:t>As shown in the figure, the three packets belong to the same FEC, FEC1, because they have the same destination. However, as their ingress LSRs are different, the packets are forwarded along different LSPs (LSP1, LSP2, and LSP3, respectively). The labels assigned by different LSRs to the same FEC can be the same or different, because labels are valid only on their local LSRs.</a:t>
            </a:r>
          </a:p>
          <a:p>
            <a:endParaRPr lang="en-US" altLang="zh-CN" dirty="0" smtClean="0">
              <a:latin typeface="Huawei Sans" panose="020C0503030203020204" pitchFamily="34" charset="0"/>
            </a:endParaRPr>
          </a:p>
          <a:p>
            <a:pPr marL="0" lvl="0" indent="0">
              <a:buNone/>
            </a:pP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694922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63088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Control plane:</a:t>
            </a:r>
          </a:p>
          <a:p>
            <a:pPr lvl="1"/>
            <a:r>
              <a:rPr lang="en-US" dirty="0">
                <a:latin typeface="Huawei Sans" panose="020C0503030203020204" pitchFamily="34" charset="0"/>
              </a:rPr>
              <a:t>The control plane is connectionless. It generates and maintains routing and label information.</a:t>
            </a:r>
          </a:p>
          <a:p>
            <a:pPr lvl="1"/>
            <a:r>
              <a:rPr lang="en-US" dirty="0">
                <a:latin typeface="Huawei Sans" panose="020C0503030203020204" pitchFamily="34" charset="0"/>
              </a:rPr>
              <a:t>The control plane includes:</a:t>
            </a:r>
          </a:p>
          <a:p>
            <a:pPr lvl="2"/>
            <a:r>
              <a:rPr lang="en-US" dirty="0">
                <a:latin typeface="Huawei Sans" panose="020C0503030203020204" pitchFamily="34" charset="0"/>
              </a:rPr>
              <a:t>Routing information base (RIB): stores static routes, direct routes, and routes generated by IP routing protocols. Routes can be selected from the RIB to guide packet forwarding.</a:t>
            </a:r>
          </a:p>
          <a:p>
            <a:pPr lvl="2"/>
            <a:r>
              <a:rPr lang="en-US" dirty="0">
                <a:latin typeface="Huawei Sans" panose="020C0503030203020204" pitchFamily="34" charset="0"/>
              </a:rPr>
              <a:t>Label information base (LIB): stores and manages labels statically configured and dynamically generated by label switching protocols (such as LDP and RSVP).</a:t>
            </a:r>
          </a:p>
          <a:p>
            <a:r>
              <a:rPr lang="en-US" dirty="0">
                <a:latin typeface="Huawei Sans" panose="020C0503030203020204" pitchFamily="34" charset="0"/>
              </a:rPr>
              <a:t>Forwarding plane</a:t>
            </a:r>
          </a:p>
          <a:p>
            <a:pPr lvl="1"/>
            <a:r>
              <a:rPr lang="en-US" dirty="0">
                <a:latin typeface="Huawei Sans" panose="020C0503030203020204" pitchFamily="34" charset="0"/>
              </a:rPr>
              <a:t>The forwarding plane, also called the data plane, is connection-oriented. It forwards common IP packets and MPLS labeled packets.</a:t>
            </a:r>
          </a:p>
          <a:p>
            <a:pPr lvl="1"/>
            <a:r>
              <a:rPr lang="en-US" dirty="0">
                <a:latin typeface="Huawei Sans" panose="020C0503030203020204" pitchFamily="34" charset="0"/>
              </a:rPr>
              <a:t>The forwarding plane includes:</a:t>
            </a:r>
          </a:p>
          <a:p>
            <a:pPr lvl="2"/>
            <a:r>
              <a:rPr lang="en-US" dirty="0">
                <a:latin typeface="Huawei Sans" panose="020C0503030203020204" pitchFamily="34" charset="0"/>
              </a:rPr>
              <a:t>Forwarding information base (FIB): stores forwarding information that is generated based on the routing information extracted from the RIB. The forwarding information is used to guide common IP packet forwarding.</a:t>
            </a:r>
          </a:p>
          <a:p>
            <a:pPr lvl="2"/>
            <a:r>
              <a:rPr lang="en-US" dirty="0">
                <a:latin typeface="Huawei Sans" panose="020C0503030203020204" pitchFamily="34" charset="0"/>
              </a:rPr>
              <a:t>Label forwarding information base (LFIB): stores label-based forwarding information to guide MPLS labeled packet forwarding.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912815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22329820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4223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Static LSP:</a:t>
            </a:r>
          </a:p>
          <a:p>
            <a:pPr lvl="1"/>
            <a:r>
              <a:rPr lang="en-US" dirty="0">
                <a:latin typeface="Huawei Sans" panose="020C0503030203020204" pitchFamily="34" charset="0"/>
              </a:rPr>
              <a:t>A static LSP is meaningful only to the local node, and the local node cannot be aware of the entire LSP.</a:t>
            </a:r>
          </a:p>
          <a:p>
            <a:r>
              <a:rPr lang="en-US" dirty="0">
                <a:latin typeface="Huawei Sans" panose="020C0503030203020204" pitchFamily="34" charset="0"/>
              </a:rPr>
              <a:t>Dynamic LSP:</a:t>
            </a:r>
          </a:p>
          <a:p>
            <a:pPr lvl="1"/>
            <a:r>
              <a:rPr lang="en-US" dirty="0">
                <a:latin typeface="Huawei Sans" panose="020C0503030203020204" pitchFamily="34" charset="0"/>
              </a:rPr>
              <a:t>Other label distribution protocols:</a:t>
            </a:r>
          </a:p>
          <a:p>
            <a:pPr lvl="2"/>
            <a:r>
              <a:rPr lang="en-US" dirty="0">
                <a:latin typeface="Huawei Sans" panose="020C0503030203020204" pitchFamily="34" charset="0"/>
              </a:rPr>
              <a:t>Resource Reservation Protocol-Traffic Engineering (RSVP-TE): an extension based on RSVP. RSVP-TE is used to establish constraint-based routed LSPs (CR-LSPs). Unlike LDP LSPs, CR-LSPs support parameters, such as bandwidth reservation requests, bandwidth constraints, link colors, and explicit paths.</a:t>
            </a:r>
          </a:p>
          <a:p>
            <a:pPr lvl="2"/>
            <a:r>
              <a:rPr lang="en-US" dirty="0">
                <a:latin typeface="Huawei Sans" panose="020C0503030203020204" pitchFamily="34" charset="0"/>
              </a:rPr>
              <a:t>Multiprotocol Border Gateway Protocol (MP-BGP): an extension based on BGP. MP-BGP distributes labels to MPLS VPN routes and inter-AS VPN labeled routes.</a:t>
            </a:r>
          </a:p>
          <a:p>
            <a:pPr lvl="2"/>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890412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Tunnel ID: an ID automatically allocated to a tunnel, providing a unified interface for upper-layer applications (such as VPN and route management) that use the tunnel. A tunnel ID is 32 bits long and is valid only on the local device. During MPLS forwarding, LSRs find matching FIB entries, ILMs, and NHLFEs based on tunnel IDs.</a:t>
            </a:r>
          </a:p>
          <a:p>
            <a:pPr marL="588600" lvl="1" indent="-228600">
              <a:buFont typeface="+mj-lt"/>
              <a:buAutoNum type="arabicPeriod"/>
            </a:pPr>
            <a:endParaRPr lang="en-US" altLang="zh-CN" dirty="0" smtClean="0">
              <a:latin typeface="Huawei Sans" panose="020C0503030203020204" pitchFamily="34" charset="0"/>
              <a:sym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0221060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An ingress LSR searches the FIB table (to learn FTN information) and NHLFE table to guide packet forwarding.</a:t>
            </a:r>
          </a:p>
          <a:p>
            <a:pPr lvl="0"/>
            <a:r>
              <a:rPr lang="en-US" dirty="0">
                <a:latin typeface="Huawei Sans" panose="020C0503030203020204" pitchFamily="34" charset="0"/>
              </a:rPr>
              <a:t>When an IP packet enters an MPLS domain, the ingress searches the FIB to check whether the tunnel ID corresponding to the destination IP address is 0x0.</a:t>
            </a:r>
          </a:p>
          <a:p>
            <a:pPr lvl="1"/>
            <a:r>
              <a:rPr lang="en-US" dirty="0">
                <a:latin typeface="Huawei Sans" panose="020C0503030203020204" pitchFamily="34" charset="0"/>
              </a:rPr>
              <a:t>If the tunnel ID is 0x0, the ingress LSR performs IP forwarding for the packet.</a:t>
            </a:r>
          </a:p>
          <a:p>
            <a:pPr lvl="1"/>
            <a:r>
              <a:rPr lang="en-US" dirty="0">
                <a:latin typeface="Huawei Sans" panose="020C0503030203020204" pitchFamily="34" charset="0"/>
              </a:rPr>
              <a:t>If the tunnel ID is not 0x0, the ingress LSR performs MPLS forwarding for the packet.</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005352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A transit LSR searches for ILMs and NHLFEs to guide MPLS packet forwarding</a:t>
            </a:r>
            <a:r>
              <a:rPr lang="en-US" dirty="0" smtClean="0">
                <a:latin typeface="Huawei Sans" panose="020C0503030203020204" pitchFamily="34" charset="0"/>
              </a:rPr>
              <a:t>.</a:t>
            </a:r>
            <a:endParaRPr lang="en-US" dirty="0">
              <a:latin typeface="Huawei Sans" panose="020C0503030203020204" pitchFamily="34" charset="0"/>
            </a:endParaRPr>
          </a:p>
        </p:txBody>
      </p:sp>
    </p:spTree>
    <p:extLst>
      <p:ext uri="{BB962C8B-B14F-4D97-AF65-F5344CB8AC3E}">
        <p14:creationId xmlns:p14="http://schemas.microsoft.com/office/powerpoint/2010/main" val="23933377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The egress LSR searches the ILM table to guide MPLS packet forwarding.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715535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6476131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821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8051566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796646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i="0" dirty="0" smtClean="0">
                <a:latin typeface="Huawei Sans" panose="020C0503030203020204" pitchFamily="34" charset="0"/>
              </a:rPr>
              <a:t>An outgoing label occupies the label space of the downstream LSR, but the label distribution mode used by the downstream space is uncertain. As such, the value of an outgoing label ranges from 16 to 1048575.</a:t>
            </a:r>
          </a:p>
          <a:p>
            <a:r>
              <a:rPr lang="en-US" sz="1100" i="0" dirty="0" smtClean="0">
                <a:latin typeface="Huawei Sans" panose="020C0503030203020204" pitchFamily="34" charset="0"/>
              </a:rPr>
              <a:t>An incoming label occupies the label space of the current LSR. When a static LSP is used, the value of an incoming label ranges from 16 to 1023.</a:t>
            </a:r>
            <a:endParaRPr lang="en-US" sz="1100" i="0" dirty="0">
              <a:latin typeface="Huawei Sans" panose="020C0503030203020204" pitchFamily="34" charset="0"/>
            </a:endParaRPr>
          </a:p>
        </p:txBody>
      </p:sp>
    </p:spTree>
    <p:extLst>
      <p:ext uri="{BB962C8B-B14F-4D97-AF65-F5344CB8AC3E}">
        <p14:creationId xmlns:p14="http://schemas.microsoft.com/office/powerpoint/2010/main" val="14670213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en-US" sz="1100" dirty="0">
              <a:latin typeface="Huawei Sans" panose="020C0503030203020204" pitchFamily="34" charset="0"/>
            </a:endParaRPr>
          </a:p>
        </p:txBody>
      </p:sp>
    </p:spTree>
    <p:extLst>
      <p:ext uri="{BB962C8B-B14F-4D97-AF65-F5344CB8AC3E}">
        <p14:creationId xmlns:p14="http://schemas.microsoft.com/office/powerpoint/2010/main" val="9566549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371955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7780585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366813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67535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130640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eaLnBrk="1" hangingPunct="1">
              <a:buFont typeface="+mj-lt"/>
              <a:buAutoNum type="arabicPeriod"/>
            </a:pPr>
            <a:r>
              <a:rPr lang="en-US" dirty="0" smtClean="0">
                <a:latin typeface="Huawei Sans" panose="020C0503030203020204" pitchFamily="34" charset="0"/>
              </a:rPr>
              <a:t>AC</a:t>
            </a:r>
            <a:endParaRPr lang="en-US" dirty="0">
              <a:latin typeface="Huawei Sans" panose="020C0503030203020204" pitchFamily="34" charset="0"/>
            </a:endParaRPr>
          </a:p>
          <a:p>
            <a:pPr marL="228600" lvl="0" indent="-228600" eaLnBrk="1" hangingPunct="1">
              <a:buFont typeface="+mj-lt"/>
              <a:buAutoNum type="arabicPeriod"/>
            </a:pPr>
            <a:r>
              <a:rPr lang="en-US" dirty="0">
                <a:latin typeface="Huawei Sans" panose="020C0503030203020204" pitchFamily="34" charset="0"/>
              </a:rPr>
              <a:t>B</a:t>
            </a:r>
          </a:p>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0850188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24000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5846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9685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1243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1205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MPLS is derived from the Internet Protocol version 4 (IPv4). Core MPLS technologies can be extended to support multiple network protocols, such as the Internet Protocol version 6 (IPv6), Internet Packet Exchange (IPX), Appletalk, DECnet, and Connectionless Network Protocol (CLNP). </a:t>
            </a:r>
            <a:r>
              <a:rPr lang="en-US" dirty="0" smtClean="0">
                <a:latin typeface="Huawei Sans" panose="020C0503030203020204" pitchFamily="34" charset="0"/>
              </a:rPr>
              <a:t>MPLS </a:t>
            </a:r>
            <a:r>
              <a:rPr lang="en-US" dirty="0">
                <a:latin typeface="Huawei Sans" panose="020C0503030203020204" pitchFamily="34" charset="0"/>
              </a:rPr>
              <a:t>uses label-based forwarding to replace IP forwarding. A label is a short connection identifier of fixed length that is meaningful only to a local end. </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40602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31041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71197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smtClean="0">
                <a:solidFill>
                  <a:prstClr val="black">
                    <a:lumMod val="75000"/>
                    <a:lumOff val="25000"/>
                  </a:prstClr>
                </a:solidFill>
              </a:rPr>
              <a:t>Revision Record</a:t>
            </a:r>
            <a:endParaRPr lang="zh-CN" altLang="en-US" sz="3500" b="1" dirty="0" smtClean="0">
              <a:solidFill>
                <a:prstClr val="black">
                  <a:lumMod val="75000"/>
                  <a:lumOff val="25000"/>
                </a:prstClr>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D4D4D"/>
                </a:solidFill>
              </a:rPr>
              <a:t>Do Not Print this Page</a:t>
            </a:r>
            <a:endParaRPr lang="zh-CN" altLang="en-US" sz="2800" dirty="0">
              <a:solidFill>
                <a:srgbClr val="4D4D4D"/>
              </a:solidFill>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2454230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Quiz</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349150750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Section Summary</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31309985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Summary</a:t>
            </a:r>
            <a:endParaRPr lang="en-US" altLang="zh-CN" sz="3500" b="1" dirty="0">
              <a:solidFill>
                <a:prstClr val="black">
                  <a:lumMod val="75000"/>
                  <a:lumOff val="25000"/>
                </a:prstClr>
              </a:solidFill>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9632106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More Information</a:t>
            </a:r>
            <a:endParaRPr lang="en-US" altLang="zh-CN" sz="3500" b="1" dirty="0">
              <a:solidFill>
                <a:prstClr val="black">
                  <a:lumMod val="75000"/>
                  <a:lumOff val="25000"/>
                </a:prstClr>
              </a:solidFill>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96493034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Recommendations</a:t>
            </a:r>
            <a:endParaRPr lang="en-US" altLang="zh-CN" sz="3500" b="1" dirty="0">
              <a:solidFill>
                <a:prstClr val="black">
                  <a:lumMod val="75000"/>
                  <a:lumOff val="25000"/>
                </a:prstClr>
              </a:solidFill>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227614905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smtClean="0">
                  <a:ln w="0"/>
                  <a:solidFill>
                    <a:prstClr val="white"/>
                  </a:solidFill>
                  <a:effectLst>
                    <a:outerShdw blurRad="38100" dist="19050" dir="2700000" algn="tl" rotWithShape="0">
                      <a:prstClr val="black">
                        <a:alpha val="40000"/>
                      </a:prstClr>
                    </a:outerShdw>
                  </a:effectLst>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smtClean="0">
                  <a:ln w="0"/>
                  <a:solidFill>
                    <a:prstClr val="white"/>
                  </a:solidFill>
                  <a:effectLst>
                    <a:outerShdw blurRad="38100" dist="19050" dir="2700000" algn="tl" rotWithShape="0">
                      <a:prstClr val="black">
                        <a:alpha val="40000"/>
                      </a:prstClr>
                    </a:outerShdw>
                  </a:effectLst>
                </a:rPr>
                <a:t>www.huawei.com</a:t>
              </a:r>
              <a:endParaRPr lang="zh-CN" altLang="en-US" sz="3599" dirty="0">
                <a:ln w="0"/>
                <a:solidFill>
                  <a:prstClr val="white"/>
                </a:solidFill>
                <a:effectLst>
                  <a:outerShdw blurRad="38100" dist="19050" dir="2700000" algn="tl" rotWithShape="0">
                    <a:prstClr val="black">
                      <a:alpha val="40000"/>
                    </a:prstClr>
                  </a:outerShdw>
                </a:effectLst>
              </a:endParaRPr>
            </a:p>
          </p:txBody>
        </p:sp>
      </p:grpSp>
    </p:spTree>
    <p:extLst>
      <p:ext uri="{BB962C8B-B14F-4D97-AF65-F5344CB8AC3E}">
        <p14:creationId xmlns:p14="http://schemas.microsoft.com/office/powerpoint/2010/main" val="100234741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930727">
                  <a:extLst>
                    <a:ext uri="{9D8B030D-6E8A-4147-A177-3AD203B41FA5}">
                      <a16:colId xmlns="" xmlns:a16="http://schemas.microsoft.com/office/drawing/2014/main" val="20002"/>
                    </a:ext>
                  </a:extLst>
                </a:gridCol>
                <a:gridCol w="23196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V5R2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V1R1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10723162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a:t>
            </a:r>
            <a:r>
              <a:rPr lang="en-US" altLang="zh-CN" sz="1200" dirty="0" smtClean="0">
                <a:solidFill>
                  <a:prstClr val="black"/>
                </a:solidFill>
                <a:cs typeface="Huawei Sans" panose="020C0503030203020204" pitchFamily="34" charset="0"/>
              </a:rPr>
              <a:t>2020 </a:t>
            </a:r>
            <a:r>
              <a:rPr lang="en-US" altLang="zh-CN" sz="1200" dirty="0">
                <a:solidFill>
                  <a:prstClr val="black"/>
                </a:solidFill>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0918120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Foreword</a:t>
            </a:r>
            <a:endParaRPr lang="zh-CN" altLang="en-US"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214475439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40861334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smtClean="0">
                <a:solidFill>
                  <a:prstClr val="black">
                    <a:lumMod val="75000"/>
                    <a:lumOff val="25000"/>
                  </a:prstClr>
                </a:solidFill>
                <a:cs typeface="Huawei Sans" panose="020C0503030203020204" pitchFamily="34" charset="0"/>
              </a:rPr>
              <a:t>Contents</a:t>
            </a:r>
            <a:endParaRPr lang="en-US" altLang="zh-CN" sz="3500" b="1" dirty="0">
              <a:solidFill>
                <a:prstClr val="black">
                  <a:lumMod val="75000"/>
                  <a:lumOff val="25000"/>
                </a:prstClr>
              </a:solidFill>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36720166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Overview and 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10044521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78101061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01140445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文字边框</a:t>
              </a:r>
            </a:p>
          </p:txBody>
        </p:sp>
      </p:grpSp>
    </p:spTree>
    <p:extLst>
      <p:ext uri="{BB962C8B-B14F-4D97-AF65-F5344CB8AC3E}">
        <p14:creationId xmlns:p14="http://schemas.microsoft.com/office/powerpoint/2010/main" val="10158395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Page </a:t>
            </a:r>
            <a:fld id="{2F2CF7F5-F178-4429-B6CA-28062DF31937}" type="slidenum">
              <a:rPr lang="en-US" altLang="zh-CN" sz="1200" smtClean="0">
                <a:solidFill>
                  <a:prstClr val="black"/>
                </a:solidFill>
                <a:cs typeface="Huawei Sans" panose="020C0503030203020204" pitchFamily="34" charset="0"/>
              </a:rPr>
              <a:pPr defTabSz="801668" eaLnBrk="0" fontAlgn="base" hangingPunct="0">
                <a:defRPr/>
              </a:pPr>
              <a:t>‹#›</a:t>
            </a:fld>
            <a:endParaRPr lang="en-US" altLang="zh-CN" sz="1200" dirty="0">
              <a:solidFill>
                <a:prstClr val="black"/>
              </a:solidFill>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a:t>
            </a:r>
            <a:r>
              <a:rPr lang="en-US" altLang="zh-CN" sz="1200" dirty="0" smtClean="0">
                <a:solidFill>
                  <a:prstClr val="black"/>
                </a:solidFill>
                <a:cs typeface="Huawei Sans" panose="020C0503030203020204" pitchFamily="34" charset="0"/>
              </a:rPr>
              <a:t>2020 </a:t>
            </a:r>
            <a:r>
              <a:rPr lang="en-US" altLang="zh-CN" sz="1200" dirty="0">
                <a:solidFill>
                  <a:prstClr val="black"/>
                </a:solidFill>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表格</a:t>
              </a:r>
              <a:r>
                <a:rPr lang="en-US" altLang="zh-CN" sz="900" kern="0" dirty="0" smtClean="0">
                  <a:solidFill>
                    <a:prstClr val="black"/>
                  </a:solidFill>
                </a:rPr>
                <a:t>/</a:t>
              </a:r>
              <a:r>
                <a:rPr lang="zh-CN" altLang="en-US" sz="900" kern="0" dirty="0" smtClean="0">
                  <a:solidFill>
                    <a:prstClr val="black"/>
                  </a:solidFill>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表格</a:t>
              </a:r>
              <a:r>
                <a:rPr lang="en-US" altLang="zh-CN" sz="900" kern="0" dirty="0" smtClean="0">
                  <a:solidFill>
                    <a:prstClr val="black"/>
                  </a:solidFill>
                </a:rPr>
                <a:t>/</a:t>
              </a:r>
              <a:r>
                <a:rPr lang="zh-CN" altLang="en-US" sz="900" kern="0" dirty="0" smtClean="0">
                  <a:solidFill>
                    <a:prstClr val="black"/>
                  </a:solidFill>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绿</a:t>
              </a:r>
            </a:p>
          </p:txBody>
        </p:sp>
      </p:grpSp>
    </p:spTree>
    <p:extLst>
      <p:ext uri="{BB962C8B-B14F-4D97-AF65-F5344CB8AC3E}">
        <p14:creationId xmlns:p14="http://schemas.microsoft.com/office/powerpoint/2010/main" val="3370632976"/>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279">
          <p15:clr>
            <a:srgbClr val="F26B43"/>
          </p15:clr>
        </p15:guide>
        <p15:guide id="4294967295" pos="7401">
          <p15:clr>
            <a:srgbClr val="F26B43"/>
          </p15:clr>
        </p15:guide>
        <p15:guide id="4294967295" orient="horz" pos="2341">
          <p15:clr>
            <a:srgbClr val="F26B43"/>
          </p15:clr>
        </p15:guide>
        <p15:guide id="4294967295" orient="horz" pos="4020">
          <p15:clr>
            <a:srgbClr val="F26B43"/>
          </p15:clr>
        </p15:guide>
        <p15:guide id="4294967295" orient="horz" pos="777">
          <p15:clr>
            <a:srgbClr val="F26B43"/>
          </p15:clr>
        </p15:guide>
        <p15:guide id="4294967295" pos="3840">
          <p15:clr>
            <a:srgbClr val="F26B43"/>
          </p15:clr>
        </p15:guide>
        <p15:guide id="4294967295"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文本占位符 13"/>
          <p:cNvSpPr>
            <a:spLocks noGrp="1"/>
          </p:cNvSpPr>
          <p:nvPr>
            <p:ph type="body" sz="quarter" idx="17"/>
          </p:nvPr>
        </p:nvSpPr>
        <p:spPr/>
        <p:txBody>
          <a:bodyPr wrap="square">
            <a:noAutofit/>
          </a:bodyPr>
          <a:lstStyle/>
          <a:p>
            <a:pP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占位符 14"/>
          <p:cNvSpPr>
            <a:spLocks noGrp="1"/>
          </p:cNvSpPr>
          <p:nvPr>
            <p:ph type="body" sz="quarter" idx="18"/>
          </p:nvPr>
        </p:nvSpPr>
        <p:spPr/>
        <p:txBody>
          <a:bodyPr wrap="square">
            <a:noAutofit/>
          </a:bodyPr>
          <a:lstStyle/>
          <a:p>
            <a:pP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3"/>
          </p:nvPr>
        </p:nvSpPr>
        <p:spPr/>
        <p:txBody>
          <a:bodyPr wrap="square">
            <a:noAutofit/>
          </a:bodyPr>
          <a:lstStyle/>
          <a:p>
            <a:pPr fontAlgn="ctr"/>
            <a:r>
              <a:rPr lang="en-US" altLang="zh-CN" dirty="0" smtClean="0">
                <a:sym typeface="Huawei Sans" panose="020C0503030203020204" pitchFamily="34" charset="0"/>
              </a:rPr>
              <a:t>Chen Qibiao</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/cwx47601</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4"/>
          </p:nvPr>
        </p:nvSpPr>
        <p:spPr/>
        <p:txBody>
          <a:bodyPr wrap="square">
            <a:noAutofit/>
          </a:bodyPr>
          <a:lstStyle/>
          <a:p>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2020.03</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占位符 4"/>
          <p:cNvSpPr>
            <a:spLocks noGrp="1"/>
          </p:cNvSpPr>
          <p:nvPr>
            <p:ph type="body" sz="quarter" idx="15"/>
          </p:nvPr>
        </p:nvSpPr>
        <p:spPr/>
        <p:txBody>
          <a:bodyPr wrap="square">
            <a:noAutofit/>
          </a:bodyPr>
          <a:lstStyle/>
          <a:p>
            <a:pPr fontAlgn="ctr"/>
            <a:r>
              <a:rPr lang="en-US" altLang="zh-CN" dirty="0" smtClean="0">
                <a:sym typeface="Huawei Sans" panose="020C0503030203020204" pitchFamily="34" charset="0"/>
              </a:rPr>
              <a:t>Zhu Shigeng</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/00261992</a:t>
            </a: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占位符 5"/>
          <p:cNvSpPr>
            <a:spLocks noGrp="1"/>
          </p:cNvSpPr>
          <p:nvPr>
            <p:ph type="body" sz="quarter" idx="16"/>
          </p:nvPr>
        </p:nvSpPr>
        <p:spPr/>
        <p:txBody>
          <a:bodyPr wrap="square">
            <a:noAutofit/>
          </a:bodyPr>
          <a:lstStyle/>
          <a:p>
            <a:r>
              <a:rPr kumimoji="1" lang="en-US" altLang="zh-CN" dirty="0">
                <a:latin typeface="Huawei Sans" panose="020C0503030203020204" pitchFamily="34" charset="0"/>
              </a:rPr>
              <a:t>New</a:t>
            </a:r>
            <a:endParaRPr lang="zh-CN" altLang="en-US" dirty="0">
              <a:latin typeface="Huawei Sans" panose="020C0503030203020204" pitchFamily="34" charset="0"/>
              <a:sym typeface="Huawei Sans" panose="020C0503030203020204" pitchFamily="34" charset="0"/>
            </a:endParaRPr>
          </a:p>
        </p:txBody>
      </p:sp>
      <p:sp>
        <p:nvSpPr>
          <p:cNvPr id="2" name="文本占位符 1"/>
          <p:cNvSpPr>
            <a:spLocks noGrp="1"/>
          </p:cNvSpPr>
          <p:nvPr>
            <p:ph type="body" sz="quarter" idx="21"/>
          </p:nvPr>
        </p:nvSpPr>
        <p:spPr/>
        <p:txBody>
          <a:bodyPr wrap="square">
            <a:noAutofit/>
          </a:bodyPr>
          <a:lstStyle/>
          <a:p>
            <a:pPr fontAlgn="ctr"/>
            <a:r>
              <a:rPr lang="en-US" altLang="zh-CN" dirty="0" smtClean="0">
                <a:sym typeface="Huawei Sans" panose="020C0503030203020204" pitchFamily="34" charset="0"/>
              </a:rPr>
              <a:t>Zhang Linrui</a:t>
            </a:r>
            <a:r>
              <a:rPr lang="en-US" altLang="zh-CN" dirty="0" smtClean="0">
                <a:latin typeface="Huawei Sans" panose="020C0503030203020204" pitchFamily="34" charset="0"/>
                <a:sym typeface="Huawei Sans" panose="020C0503030203020204" pitchFamily="34" charset="0"/>
              </a:rPr>
              <a:t>/zwx570554</a:t>
            </a:r>
            <a:endParaRPr lang="zh-CN" altLang="en-US" dirty="0">
              <a:latin typeface="Huawei Sans" panose="020C0503030203020204" pitchFamily="34" charset="0"/>
              <a:sym typeface="Huawei Sans" panose="020C0503030203020204" pitchFamily="34" charset="0"/>
            </a:endParaRPr>
          </a:p>
        </p:txBody>
      </p:sp>
      <p:sp>
        <p:nvSpPr>
          <p:cNvPr id="7" name="文本占位符 6"/>
          <p:cNvSpPr>
            <a:spLocks noGrp="1"/>
          </p:cNvSpPr>
          <p:nvPr>
            <p:ph type="body" sz="quarter" idx="22"/>
          </p:nvPr>
        </p:nvSpPr>
        <p:spPr/>
        <p:txBody>
          <a:bodyPr wrap="square">
            <a:noAutofit/>
          </a:bodyPr>
          <a:lstStyle/>
          <a:p>
            <a:r>
              <a:rPr lang="en-US" altLang="zh-CN" dirty="0">
                <a:latin typeface="Huawei Sans" panose="020C0503030203020204" pitchFamily="34" charset="0"/>
                <a:sym typeface="Huawei Sans" panose="020C0503030203020204" pitchFamily="34" charset="0"/>
              </a:rPr>
              <a:t>2020.06</a:t>
            </a:r>
            <a:endParaRPr lang="zh-CN" altLang="en-US" dirty="0">
              <a:latin typeface="Huawei Sans" panose="020C0503030203020204" pitchFamily="34" charset="0"/>
              <a:sym typeface="Huawei Sans" panose="020C0503030203020204" pitchFamily="34" charset="0"/>
            </a:endParaRPr>
          </a:p>
        </p:txBody>
      </p:sp>
      <p:sp>
        <p:nvSpPr>
          <p:cNvPr id="8" name="文本占位符 7"/>
          <p:cNvSpPr>
            <a:spLocks noGrp="1"/>
          </p:cNvSpPr>
          <p:nvPr>
            <p:ph type="body" sz="quarter" idx="23"/>
          </p:nvPr>
        </p:nvSpPr>
        <p:spPr/>
        <p:txBody>
          <a:bodyPr wrap="square">
            <a:noAutofit/>
          </a:bodyPr>
          <a:lstStyle/>
          <a:p>
            <a:pPr fontAlgn="ctr"/>
            <a:endParaRPr lang="zh-CN" altLang="en-US">
              <a:latin typeface="Huawei Sans" panose="020C0503030203020204" pitchFamily="34" charset="0"/>
            </a:endParaRPr>
          </a:p>
        </p:txBody>
      </p:sp>
      <p:sp>
        <p:nvSpPr>
          <p:cNvPr id="9" name="文本占位符 8"/>
          <p:cNvSpPr>
            <a:spLocks noGrp="1"/>
          </p:cNvSpPr>
          <p:nvPr>
            <p:ph type="body" sz="quarter" idx="24"/>
          </p:nvPr>
        </p:nvSpPr>
        <p:spPr/>
        <p:txBody>
          <a:bodyPr wrap="square">
            <a:noAutofit/>
          </a:bodyPr>
          <a:lstStyle/>
          <a:p>
            <a:pPr marL="0" lvl="0" indent="0" defTabSz="914400">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30" name="文本占位符 29"/>
          <p:cNvSpPr>
            <a:spLocks noGrp="1"/>
          </p:cNvSpPr>
          <p:nvPr>
            <p:ph type="body" sz="quarter" idx="25"/>
          </p:nvPr>
        </p:nvSpPr>
        <p:spPr/>
        <p:txBody>
          <a:bodyPr wrap="square">
            <a:noAutofit/>
          </a:bodyPr>
          <a:lstStyle/>
          <a:p>
            <a:pPr fontAlgn="ctr"/>
            <a:endParaRPr lang="zh-CN" altLang="en-US">
              <a:latin typeface="Huawei Sans" panose="020C0503030203020204" pitchFamily="34" charset="0"/>
            </a:endParaRPr>
          </a:p>
        </p:txBody>
      </p:sp>
      <p:sp>
        <p:nvSpPr>
          <p:cNvPr id="31" name="文本占位符 30"/>
          <p:cNvSpPr>
            <a:spLocks noGrp="1"/>
          </p:cNvSpPr>
          <p:nvPr>
            <p:ph type="body" sz="quarter" idx="26"/>
          </p:nvPr>
        </p:nvSpPr>
        <p:spPr/>
        <p:txBody>
          <a:bodyPr wrap="square">
            <a:noAutofit/>
          </a:bodyPr>
          <a:lstStyle/>
          <a:p>
            <a:endParaRPr lang="zh-CN" altLang="en-US">
              <a:latin typeface="Huawei Sans" panose="020C0503030203020204" pitchFamily="34" charset="0"/>
            </a:endParaRPr>
          </a:p>
        </p:txBody>
      </p:sp>
      <p:sp>
        <p:nvSpPr>
          <p:cNvPr id="32" name="文本占位符 31"/>
          <p:cNvSpPr>
            <a:spLocks noGrp="1"/>
          </p:cNvSpPr>
          <p:nvPr>
            <p:ph type="body" sz="quarter" idx="27"/>
          </p:nvPr>
        </p:nvSpPr>
        <p:spPr/>
        <p:txBody>
          <a:bodyPr wrap="square">
            <a:noAutofit/>
          </a:bodyPr>
          <a:lstStyle/>
          <a:p>
            <a:pPr fontAlgn="ctr"/>
            <a:endParaRPr lang="zh-CN" altLang="en-US">
              <a:latin typeface="Huawei Sans" panose="020C0503030203020204" pitchFamily="34" charset="0"/>
            </a:endParaRPr>
          </a:p>
        </p:txBody>
      </p:sp>
      <p:sp>
        <p:nvSpPr>
          <p:cNvPr id="33" name="文本占位符 32"/>
          <p:cNvSpPr>
            <a:spLocks noGrp="1"/>
          </p:cNvSpPr>
          <p:nvPr>
            <p:ph type="body" sz="quarter" idx="28"/>
          </p:nvPr>
        </p:nvSpPr>
        <p:spPr/>
        <p:txBody>
          <a:bodyPr wrap="square">
            <a:noAutofit/>
          </a:bodyPr>
          <a:lstStyle/>
          <a:p>
            <a:pPr marL="0" lvl="0" indent="0" defTabSz="914400">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34" name="文本占位符 33"/>
          <p:cNvSpPr>
            <a:spLocks noGrp="1"/>
          </p:cNvSpPr>
          <p:nvPr>
            <p:ph type="body" sz="quarter" idx="29"/>
          </p:nvPr>
        </p:nvSpPr>
        <p:spPr/>
        <p:txBody>
          <a:bodyPr wrap="square">
            <a:noAutofit/>
          </a:bodyPr>
          <a:lstStyle/>
          <a:p>
            <a:pPr fontAlgn="ctr"/>
            <a:endParaRPr lang="zh-CN" altLang="en-US">
              <a:latin typeface="Huawei Sans" panose="020C0503030203020204" pitchFamily="34" charset="0"/>
            </a:endParaRPr>
          </a:p>
        </p:txBody>
      </p:sp>
      <p:sp>
        <p:nvSpPr>
          <p:cNvPr id="35" name="文本占位符 34"/>
          <p:cNvSpPr>
            <a:spLocks noGrp="1"/>
          </p:cNvSpPr>
          <p:nvPr>
            <p:ph type="body" sz="quarter" idx="30"/>
          </p:nvPr>
        </p:nvSpPr>
        <p:spPr/>
        <p:txBody>
          <a:bodyPr wrap="square">
            <a:noAutofit/>
          </a:bodyPr>
          <a:lstStyle/>
          <a:p>
            <a:endParaRPr lang="zh-CN" altLang="en-US">
              <a:latin typeface="Huawei Sans" panose="020C0503030203020204" pitchFamily="34" charset="0"/>
            </a:endParaRPr>
          </a:p>
        </p:txBody>
      </p:sp>
      <p:sp>
        <p:nvSpPr>
          <p:cNvPr id="36" name="文本占位符 35"/>
          <p:cNvSpPr>
            <a:spLocks noGrp="1"/>
          </p:cNvSpPr>
          <p:nvPr>
            <p:ph type="body" sz="quarter" idx="31"/>
          </p:nvPr>
        </p:nvSpPr>
        <p:spPr/>
        <p:txBody>
          <a:bodyPr wrap="square">
            <a:noAutofit/>
          </a:bodyPr>
          <a:lstStyle/>
          <a:p>
            <a:pPr fontAlgn="ctr"/>
            <a:endParaRPr lang="zh-CN" altLang="en-US">
              <a:latin typeface="Huawei Sans" panose="020C0503030203020204" pitchFamily="34" charset="0"/>
            </a:endParaRPr>
          </a:p>
        </p:txBody>
      </p:sp>
      <p:sp>
        <p:nvSpPr>
          <p:cNvPr id="37" name="文本占位符 36"/>
          <p:cNvSpPr>
            <a:spLocks noGrp="1"/>
          </p:cNvSpPr>
          <p:nvPr>
            <p:ph type="body" sz="quarter" idx="32"/>
          </p:nvPr>
        </p:nvSpPr>
        <p:spPr/>
        <p:txBody>
          <a:bodyPr wrap="square">
            <a:noAutofit/>
          </a:bodyPr>
          <a:lstStyle/>
          <a:p>
            <a:pPr marL="0" lvl="0" indent="0" defTabSz="914400">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38" name="文本占位符 37"/>
          <p:cNvSpPr>
            <a:spLocks noGrp="1"/>
          </p:cNvSpPr>
          <p:nvPr>
            <p:ph type="body" sz="quarter" idx="33"/>
          </p:nvPr>
        </p:nvSpPr>
        <p:spPr/>
        <p:txBody>
          <a:bodyPr wrap="square">
            <a:noAutofit/>
          </a:bodyPr>
          <a:lstStyle/>
          <a:p>
            <a:pPr fontAlgn="ctr"/>
            <a:endParaRPr lang="zh-CN" altLang="en-US">
              <a:latin typeface="Huawei Sans" panose="020C0503030203020204" pitchFamily="34" charset="0"/>
            </a:endParaRPr>
          </a:p>
        </p:txBody>
      </p:sp>
      <p:sp>
        <p:nvSpPr>
          <p:cNvPr id="39" name="文本占位符 38"/>
          <p:cNvSpPr>
            <a:spLocks noGrp="1"/>
          </p:cNvSpPr>
          <p:nvPr>
            <p:ph type="body" sz="quarter" idx="34"/>
          </p:nvPr>
        </p:nvSpPr>
        <p:spPr/>
        <p:txBody>
          <a:bodyPr wrap="square">
            <a:noAutofit/>
          </a:bodyPr>
          <a:lstStyle/>
          <a:p>
            <a:endParaRPr lang="zh-CN" altLang="en-US">
              <a:latin typeface="Huawei Sans" panose="020C0503030203020204" pitchFamily="34" charset="0"/>
            </a:endParaRPr>
          </a:p>
        </p:txBody>
      </p:sp>
      <p:sp>
        <p:nvSpPr>
          <p:cNvPr id="40" name="文本占位符 39"/>
          <p:cNvSpPr>
            <a:spLocks noGrp="1"/>
          </p:cNvSpPr>
          <p:nvPr>
            <p:ph type="body" sz="quarter" idx="35"/>
          </p:nvPr>
        </p:nvSpPr>
        <p:spPr/>
        <p:txBody>
          <a:bodyPr wrap="square">
            <a:noAutofit/>
          </a:bodyPr>
          <a:lstStyle/>
          <a:p>
            <a:pPr fontAlgn="ctr"/>
            <a:endParaRPr lang="zh-CN" altLang="en-US">
              <a:latin typeface="Huawei Sans" panose="020C0503030203020204" pitchFamily="34" charset="0"/>
            </a:endParaRPr>
          </a:p>
        </p:txBody>
      </p:sp>
      <p:sp>
        <p:nvSpPr>
          <p:cNvPr id="41" name="文本占位符 40"/>
          <p:cNvSpPr>
            <a:spLocks noGrp="1"/>
          </p:cNvSpPr>
          <p:nvPr>
            <p:ph type="body" sz="quarter" idx="36"/>
          </p:nvPr>
        </p:nvSpPr>
        <p:spPr/>
        <p:txBody>
          <a:bodyPr wrap="square">
            <a:noAutofit/>
          </a:bodyPr>
          <a:lstStyle/>
          <a:p>
            <a:pPr marL="0" lvl="0" indent="0" defTabSz="914400">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42" name="文本占位符 41"/>
          <p:cNvSpPr>
            <a:spLocks noGrp="1"/>
          </p:cNvSpPr>
          <p:nvPr>
            <p:ph type="body" sz="quarter" idx="37"/>
          </p:nvPr>
        </p:nvSpPr>
        <p:spPr/>
        <p:txBody>
          <a:bodyPr wrap="square">
            <a:noAutofit/>
          </a:bodyPr>
          <a:lstStyle/>
          <a:p>
            <a:pPr fontAlgn="ctr"/>
            <a:endParaRPr lang="zh-CN" altLang="en-US">
              <a:latin typeface="Huawei Sans" panose="020C0503030203020204" pitchFamily="34" charset="0"/>
            </a:endParaRPr>
          </a:p>
        </p:txBody>
      </p:sp>
      <p:sp>
        <p:nvSpPr>
          <p:cNvPr id="43" name="文本占位符 42"/>
          <p:cNvSpPr>
            <a:spLocks noGrp="1"/>
          </p:cNvSpPr>
          <p:nvPr>
            <p:ph type="body" sz="quarter" idx="38"/>
          </p:nvPr>
        </p:nvSpPr>
        <p:spPr/>
        <p:txBody>
          <a:bodyPr wrap="square">
            <a:noAutofit/>
          </a:bodyPr>
          <a:lstStyle/>
          <a:p>
            <a:endParaRPr lang="zh-CN" altLang="en-US">
              <a:latin typeface="Huawei Sans" panose="020C0503030203020204" pitchFamily="34" charset="0"/>
            </a:endParaRPr>
          </a:p>
        </p:txBody>
      </p:sp>
      <p:sp>
        <p:nvSpPr>
          <p:cNvPr id="44" name="文本占位符 43"/>
          <p:cNvSpPr>
            <a:spLocks noGrp="1"/>
          </p:cNvSpPr>
          <p:nvPr>
            <p:ph type="body" sz="quarter" idx="39"/>
          </p:nvPr>
        </p:nvSpPr>
        <p:spPr/>
        <p:txBody>
          <a:bodyPr wrap="square">
            <a:noAutofit/>
          </a:bodyPr>
          <a:lstStyle/>
          <a:p>
            <a:pPr fontAlgn="ctr"/>
            <a:endParaRPr lang="zh-CN" altLang="en-US">
              <a:latin typeface="Huawei Sans" panose="020C0503030203020204" pitchFamily="34" charset="0"/>
            </a:endParaRPr>
          </a:p>
        </p:txBody>
      </p:sp>
      <p:sp>
        <p:nvSpPr>
          <p:cNvPr id="45" name="文本占位符 44"/>
          <p:cNvSpPr>
            <a:spLocks noGrp="1"/>
          </p:cNvSpPr>
          <p:nvPr>
            <p:ph type="body" sz="quarter" idx="40"/>
          </p:nvPr>
        </p:nvSpPr>
        <p:spPr/>
        <p:txBody>
          <a:bodyPr wrap="square">
            <a:noAutofit/>
          </a:bodyPr>
          <a:lstStyle/>
          <a:p>
            <a:pPr marL="0" lvl="0" indent="0" defTabSz="914400">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Tree>
    <p:extLst>
      <p:ext uri="{BB962C8B-B14F-4D97-AF65-F5344CB8AC3E}">
        <p14:creationId xmlns:p14="http://schemas.microsoft.com/office/powerpoint/2010/main" val="71559256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nSpc>
                <a:spcPct val="126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In addition to location-based LSR classification, LSRs can also be classified according to data processing modes:</a:t>
            </a:r>
          </a:p>
          <a:p>
            <a:pPr lvl="1">
              <a:lnSpc>
                <a:spcPct val="126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Ingress LSR: generally pushes an MPLS header into an IP packet and generates an MPLS packet.</a:t>
            </a:r>
          </a:p>
          <a:p>
            <a:pPr lvl="1">
              <a:lnSpc>
                <a:spcPct val="126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Transit LSR: generally pushes a label, swaps a label, or pops out a label in a received MPLS packet, and then forwards the packet inside the MPLS domain.</a:t>
            </a:r>
          </a:p>
          <a:p>
            <a:pPr lvl="1">
              <a:lnSpc>
                <a:spcPct val="126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Egress LSR: generally pops out an MPLS header to restore the IP packet.</a:t>
            </a:r>
          </a:p>
          <a:p>
            <a:pPr lvl="1">
              <a:lnSpc>
                <a:spcPct val="126000"/>
              </a:lnSpc>
            </a:pP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Terms - LSR Classification</a:t>
            </a:r>
          </a:p>
        </p:txBody>
      </p:sp>
      <p:sp>
        <p:nvSpPr>
          <p:cNvPr id="37" name="Rounded Rectangle 36"/>
          <p:cNvSpPr/>
          <p:nvPr/>
        </p:nvSpPr>
        <p:spPr>
          <a:xfrm>
            <a:off x="3320998" y="3642303"/>
            <a:ext cx="5057297" cy="19544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4"/>
          <p:cNvCxnSpPr/>
          <p:nvPr/>
        </p:nvCxnSpPr>
        <p:spPr>
          <a:xfrm>
            <a:off x="2208349" y="4675121"/>
            <a:ext cx="769765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5"/>
          <p:cNvCxnSpPr/>
          <p:nvPr/>
        </p:nvCxnSpPr>
        <p:spPr>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连接符 55"/>
          <p:cNvCxnSpPr/>
          <p:nvPr/>
        </p:nvCxnSpPr>
        <p:spPr>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5"/>
          <p:cNvCxnSpPr/>
          <p:nvPr/>
        </p:nvCxnSpPr>
        <p:spPr>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67"/>
          <p:cNvSpPr/>
          <p:nvPr/>
        </p:nvSpPr>
        <p:spPr>
          <a:xfrm>
            <a:off x="5184966" y="520084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2887" y="4450090"/>
            <a:ext cx="540000" cy="442800"/>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80563" y="4460215"/>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42918" y="4446306"/>
            <a:ext cx="540000" cy="442800"/>
          </a:xfrm>
          <a:prstGeom prst="rect">
            <a:avLst/>
          </a:prstGeom>
        </p:spPr>
      </p:pic>
      <p:sp>
        <p:nvSpPr>
          <p:cNvPr id="65" name="TextBox 43"/>
          <p:cNvSpPr txBox="1"/>
          <p:nvPr/>
        </p:nvSpPr>
        <p:spPr>
          <a:xfrm>
            <a:off x="2742620" y="4903015"/>
            <a:ext cx="11657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Ingress LSR</a:t>
            </a:r>
          </a:p>
        </p:txBody>
      </p:sp>
      <p:sp>
        <p:nvSpPr>
          <p:cNvPr id="66" name="TextBox 43"/>
          <p:cNvSpPr txBox="1"/>
          <p:nvPr/>
        </p:nvSpPr>
        <p:spPr>
          <a:xfrm>
            <a:off x="5271598" y="4903015"/>
            <a:ext cx="115768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LSR</a:t>
            </a:r>
          </a:p>
        </p:txBody>
      </p:sp>
      <p:sp>
        <p:nvSpPr>
          <p:cNvPr id="67" name="TextBox 43"/>
          <p:cNvSpPr txBox="1"/>
          <p:nvPr/>
        </p:nvSpPr>
        <p:spPr>
          <a:xfrm>
            <a:off x="7912216" y="4903015"/>
            <a:ext cx="1098378"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Egress LSR</a:t>
            </a:r>
          </a:p>
        </p:txBody>
      </p:sp>
      <p:sp>
        <p:nvSpPr>
          <p:cNvPr id="70" name="任意多边形 69"/>
          <p:cNvSpPr/>
          <p:nvPr/>
        </p:nvSpPr>
        <p:spPr>
          <a:xfrm>
            <a:off x="645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70"/>
          <p:cNvSpPr/>
          <p:nvPr/>
        </p:nvSpPr>
        <p:spPr bwMode="grayWhite">
          <a:xfrm>
            <a:off x="681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ltGray">
          <a:xfrm>
            <a:off x="717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a:xfrm>
            <a:off x="231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ltGray">
          <a:xfrm>
            <a:off x="267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a:xfrm>
            <a:off x="393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White">
          <a:xfrm>
            <a:off x="429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ltGray">
          <a:xfrm>
            <a:off x="465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a:xfrm>
            <a:off x="862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ltGray">
          <a:xfrm>
            <a:off x="898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p:nvPr/>
        </p:nvGrpSpPr>
        <p:grpSpPr>
          <a:xfrm>
            <a:off x="833949" y="4172890"/>
            <a:ext cx="1377387" cy="720000"/>
            <a:chOff x="833949" y="4172890"/>
            <a:chExt cx="1377387" cy="720000"/>
          </a:xfrm>
        </p:grpSpPr>
        <p:sp>
          <p:nvSpPr>
            <p:cNvPr id="40"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937778" y="4446306"/>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42" name="组合 41"/>
          <p:cNvGrpSpPr/>
          <p:nvPr/>
        </p:nvGrpSpPr>
        <p:grpSpPr>
          <a:xfrm>
            <a:off x="9456004" y="4200294"/>
            <a:ext cx="1377387" cy="720000"/>
            <a:chOff x="833949" y="4172890"/>
            <a:chExt cx="1377387" cy="720000"/>
          </a:xfrm>
        </p:grpSpPr>
        <p:sp>
          <p:nvSpPr>
            <p:cNvPr id="43"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931067" y="4418902"/>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48" name="矩形 32"/>
          <p:cNvSpPr/>
          <p:nvPr/>
        </p:nvSpPr>
        <p:spPr bwMode="ltGray">
          <a:xfrm>
            <a:off x="10835587" y="5804857"/>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9" name="矩形 33"/>
          <p:cNvSpPr/>
          <p:nvPr/>
        </p:nvSpPr>
        <p:spPr bwMode="grayWhite">
          <a:xfrm>
            <a:off x="9712474" y="5804857"/>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50" name="矩形 33"/>
          <p:cNvSpPr/>
          <p:nvPr/>
        </p:nvSpPr>
        <p:spPr>
          <a:xfrm>
            <a:off x="8589361" y="5804857"/>
            <a:ext cx="898817" cy="41078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26591825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wrap="square">
            <a:noAutofit/>
          </a:bodyPr>
          <a:lstStyle/>
          <a:p>
            <a:pPr>
              <a:lnSpc>
                <a:spcPct val="125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Forwarding equivalence class (FEC): a set of packets with similar or identical characteristics and forwarded in the same way by LSRs.</a:t>
            </a:r>
          </a:p>
          <a:p>
            <a:pPr lvl="1">
              <a:lnSpc>
                <a:spcPct val="12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On an MPLS network, FECs can be classified based on destination IP addresses, network masks, DSCP values, and so on.</a:t>
            </a:r>
          </a:p>
          <a:p>
            <a:pPr lvl="1">
              <a:lnSpc>
                <a:spcPct val="12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When a packet enters an MPLS domain, the ingress LSR determines the LSP to which the packet belongs.</a:t>
            </a:r>
          </a:p>
          <a:p>
            <a:pPr lvl="1">
              <a:lnSpc>
                <a:spcPct val="125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MPLS labels match FECs. A mechanism must be available for LSRs to obtain label information about FECs.</a:t>
            </a:r>
          </a:p>
          <a:p>
            <a:pPr>
              <a:lnSpc>
                <a:spcPct val="125000"/>
              </a:lnSpc>
            </a:pP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Title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Terms - FEC</a:t>
            </a:r>
          </a:p>
        </p:txBody>
      </p:sp>
      <p:sp>
        <p:nvSpPr>
          <p:cNvPr id="13" name="Rounded Rectangle 36"/>
          <p:cNvSpPr/>
          <p:nvPr/>
        </p:nvSpPr>
        <p:spPr>
          <a:xfrm>
            <a:off x="3320998" y="3642303"/>
            <a:ext cx="5057297" cy="19544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 name="直接连接符 4"/>
          <p:cNvCxnSpPr/>
          <p:nvPr/>
        </p:nvCxnSpPr>
        <p:spPr>
          <a:xfrm>
            <a:off x="2208349" y="4675121"/>
            <a:ext cx="766824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连接符 55"/>
          <p:cNvCxnSpPr/>
          <p:nvPr/>
        </p:nvCxnSpPr>
        <p:spPr>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55"/>
          <p:cNvCxnSpPr/>
          <p:nvPr/>
        </p:nvCxnSpPr>
        <p:spPr>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连接符 55"/>
          <p:cNvCxnSpPr/>
          <p:nvPr/>
        </p:nvCxnSpPr>
        <p:spPr>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2887" y="4450090"/>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80563" y="4460215"/>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42918" y="4446306"/>
            <a:ext cx="540000" cy="442800"/>
          </a:xfrm>
          <a:prstGeom prst="rect">
            <a:avLst/>
          </a:prstGeom>
        </p:spPr>
      </p:pic>
      <p:grpSp>
        <p:nvGrpSpPr>
          <p:cNvPr id="41" name="组合 40"/>
          <p:cNvGrpSpPr/>
          <p:nvPr/>
        </p:nvGrpSpPr>
        <p:grpSpPr>
          <a:xfrm>
            <a:off x="833949" y="4172890"/>
            <a:ext cx="1377387" cy="720000"/>
            <a:chOff x="833949" y="4172890"/>
            <a:chExt cx="1377387" cy="720000"/>
          </a:xfrm>
        </p:grpSpPr>
        <p:sp>
          <p:nvSpPr>
            <p:cNvPr id="42"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928351" y="4446306"/>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44" name="组合 43"/>
          <p:cNvGrpSpPr/>
          <p:nvPr/>
        </p:nvGrpSpPr>
        <p:grpSpPr>
          <a:xfrm>
            <a:off x="9456004" y="4200294"/>
            <a:ext cx="1377387" cy="747702"/>
            <a:chOff x="833949" y="4172890"/>
            <a:chExt cx="1377387" cy="747702"/>
          </a:xfrm>
        </p:grpSpPr>
        <p:sp>
          <p:nvSpPr>
            <p:cNvPr id="45"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964687" y="4366594"/>
              <a:ext cx="1191324"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grpSp>
      <p:sp>
        <p:nvSpPr>
          <p:cNvPr id="47" name="Rectangle 67"/>
          <p:cNvSpPr/>
          <p:nvPr/>
        </p:nvSpPr>
        <p:spPr>
          <a:xfrm>
            <a:off x="5184966" y="520084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48" name="文本框 47"/>
          <p:cNvSpPr txBox="1"/>
          <p:nvPr/>
        </p:nvSpPr>
        <p:spPr>
          <a:xfrm>
            <a:off x="1867172" y="4026622"/>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49" name="TextBox 43"/>
          <p:cNvSpPr txBox="1"/>
          <p:nvPr/>
        </p:nvSpPr>
        <p:spPr>
          <a:xfrm>
            <a:off x="2742620" y="4903015"/>
            <a:ext cx="116570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Ingress LSR</a:t>
            </a:r>
          </a:p>
        </p:txBody>
      </p:sp>
      <p:sp>
        <p:nvSpPr>
          <p:cNvPr id="50" name="TextBox 43"/>
          <p:cNvSpPr txBox="1"/>
          <p:nvPr/>
        </p:nvSpPr>
        <p:spPr>
          <a:xfrm>
            <a:off x="5271598" y="4903015"/>
            <a:ext cx="115768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Transit LSR</a:t>
            </a:r>
          </a:p>
        </p:txBody>
      </p:sp>
      <p:sp>
        <p:nvSpPr>
          <p:cNvPr id="51" name="TextBox 43"/>
          <p:cNvSpPr txBox="1"/>
          <p:nvPr/>
        </p:nvSpPr>
        <p:spPr>
          <a:xfrm>
            <a:off x="7883935" y="4903015"/>
            <a:ext cx="1098378"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Egress LSR</a:t>
            </a:r>
          </a:p>
        </p:txBody>
      </p:sp>
      <p:sp>
        <p:nvSpPr>
          <p:cNvPr id="66" name="文本框 65"/>
          <p:cNvSpPr txBox="1"/>
          <p:nvPr/>
        </p:nvSpPr>
        <p:spPr>
          <a:xfrm>
            <a:off x="660904" y="5268513"/>
            <a:ext cx="2478022" cy="738664"/>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ingress LSR determines the LSP to which the data belongs and adds a label to the packet.</a:t>
            </a:r>
          </a:p>
        </p:txBody>
      </p:sp>
      <p:sp>
        <p:nvSpPr>
          <p:cNvPr id="67" name="Right Arrow 157"/>
          <p:cNvSpPr/>
          <p:nvPr/>
        </p:nvSpPr>
        <p:spPr>
          <a:xfrm rot="19862268">
            <a:off x="2108844" y="480517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32"/>
          <p:cNvSpPr/>
          <p:nvPr/>
        </p:nvSpPr>
        <p:spPr bwMode="ltGray">
          <a:xfrm>
            <a:off x="10845014" y="5804857"/>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75" name="矩形 33"/>
          <p:cNvSpPr/>
          <p:nvPr/>
        </p:nvSpPr>
        <p:spPr bwMode="grayWhite">
          <a:xfrm>
            <a:off x="9721901" y="5804857"/>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76" name="矩形 33"/>
          <p:cNvSpPr/>
          <p:nvPr/>
        </p:nvSpPr>
        <p:spPr>
          <a:xfrm>
            <a:off x="8598788" y="5804857"/>
            <a:ext cx="898817" cy="41078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77" name="任意多边形 76"/>
          <p:cNvSpPr/>
          <p:nvPr/>
        </p:nvSpPr>
        <p:spPr>
          <a:xfrm>
            <a:off x="645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grayWhite">
          <a:xfrm>
            <a:off x="681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bwMode="ltGray">
          <a:xfrm>
            <a:off x="717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a:xfrm>
            <a:off x="231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ltGray">
          <a:xfrm>
            <a:off x="267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a:xfrm>
            <a:off x="393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任意多边形 82"/>
          <p:cNvSpPr/>
          <p:nvPr/>
        </p:nvSpPr>
        <p:spPr bwMode="grayWhite">
          <a:xfrm>
            <a:off x="429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bwMode="ltGray">
          <a:xfrm>
            <a:off x="465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a:xfrm>
            <a:off x="862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任意多边形 85"/>
          <p:cNvSpPr/>
          <p:nvPr/>
        </p:nvSpPr>
        <p:spPr bwMode="ltGray">
          <a:xfrm>
            <a:off x="898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1921032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6"/>
          <p:cNvSpPr/>
          <p:nvPr/>
        </p:nvSpPr>
        <p:spPr>
          <a:xfrm>
            <a:off x="3320998" y="2368600"/>
            <a:ext cx="5057297" cy="35877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p:nvPr/>
        </p:nvCxnSpPr>
        <p:spPr>
          <a:xfrm>
            <a:off x="1359758" y="5317017"/>
            <a:ext cx="1737297"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320998" y="4275215"/>
            <a:ext cx="1274397" cy="104180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120122" y="4261307"/>
            <a:ext cx="1292796" cy="105571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320998" y="2927476"/>
            <a:ext cx="1274397" cy="1341245"/>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158068" y="2915754"/>
            <a:ext cx="1220227" cy="1345552"/>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内容占位符 3"/>
          <p:cNvSpPr>
            <a:spLocks noGrp="1"/>
          </p:cNvSpPr>
          <p:nvPr>
            <p:ph type="body" sz="quarter" idx="10"/>
          </p:nvPr>
        </p:nvSpPr>
        <p:spPr/>
        <p:txBody>
          <a:bodyPr wrap="square">
            <a:noAutofit/>
          </a:bodyPr>
          <a:lstStyle/>
          <a:p>
            <a:pP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Label switched path (LSP): a path through which a labeled packet traverses an MPLS domain to reach a destination.</a:t>
            </a:r>
          </a:p>
          <a:p>
            <a:pPr>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packets of the same FEC usually traverse an MPLS domain through the same LSP. Therefore, an LSR always uses the same label to forward the packets of the same FEC.</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Terms - LSP</a:t>
            </a:r>
          </a:p>
        </p:txBody>
      </p:sp>
      <p:sp>
        <p:nvSpPr>
          <p:cNvPr id="51" name="Rectangle 67"/>
          <p:cNvSpPr/>
          <p:nvPr/>
        </p:nvSpPr>
        <p:spPr>
          <a:xfrm>
            <a:off x="6964138" y="5701059"/>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cxnSp>
        <p:nvCxnSpPr>
          <p:cNvPr id="36" name="直接连接符 4"/>
          <p:cNvCxnSpPr/>
          <p:nvPr/>
        </p:nvCxnSpPr>
        <p:spPr>
          <a:xfrm>
            <a:off x="1359758" y="4215641"/>
            <a:ext cx="851683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2887" y="3990610"/>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97903" y="4000735"/>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42918" y="3986826"/>
            <a:ext cx="540000" cy="442800"/>
          </a:xfrm>
          <a:prstGeom prst="rect">
            <a:avLst/>
          </a:prstGeom>
        </p:spPr>
      </p:pic>
      <p:sp>
        <p:nvSpPr>
          <p:cNvPr id="49" name="Freeform 159"/>
          <p:cNvSpPr>
            <a:spLocks noChangeAspect="1"/>
          </p:cNvSpPr>
          <p:nvPr/>
        </p:nvSpPr>
        <p:spPr>
          <a:xfrm flipH="1">
            <a:off x="9456004" y="3740814"/>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9498895" y="3906237"/>
            <a:ext cx="1310456"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53" name="TextBox 43"/>
          <p:cNvSpPr txBox="1"/>
          <p:nvPr/>
        </p:nvSpPr>
        <p:spPr>
          <a:xfrm>
            <a:off x="3122532" y="4405435"/>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4" name="TextBox 43"/>
          <p:cNvSpPr txBox="1"/>
          <p:nvPr/>
        </p:nvSpPr>
        <p:spPr>
          <a:xfrm>
            <a:off x="5647502" y="4405435"/>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55" name="TextBox 43"/>
          <p:cNvSpPr txBox="1"/>
          <p:nvPr/>
        </p:nvSpPr>
        <p:spPr>
          <a:xfrm>
            <a:off x="8258465" y="4405435"/>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4" name="直接连接符 13"/>
          <p:cNvCxnSpPr/>
          <p:nvPr/>
        </p:nvCxnSpPr>
        <p:spPr>
          <a:xfrm>
            <a:off x="4630019" y="2915754"/>
            <a:ext cx="251039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0" name="图片 9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25395" y="2706076"/>
            <a:ext cx="540000" cy="442800"/>
          </a:xfrm>
          <a:prstGeom prst="rect">
            <a:avLst/>
          </a:prstGeom>
        </p:spPr>
      </p:pic>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70411" y="2706076"/>
            <a:ext cx="540000" cy="442800"/>
          </a:xfrm>
          <a:prstGeom prst="rect">
            <a:avLst/>
          </a:prstGeom>
        </p:spPr>
      </p:pic>
      <p:sp>
        <p:nvSpPr>
          <p:cNvPr id="104" name="TextBox 43"/>
          <p:cNvSpPr txBox="1"/>
          <p:nvPr/>
        </p:nvSpPr>
        <p:spPr>
          <a:xfrm>
            <a:off x="4392455" y="3148876"/>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05" name="TextBox 43"/>
          <p:cNvSpPr txBox="1"/>
          <p:nvPr/>
        </p:nvSpPr>
        <p:spPr>
          <a:xfrm>
            <a:off x="6937471" y="3124965"/>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cxnSp>
        <p:nvCxnSpPr>
          <p:cNvPr id="8" name="直接连接符 7"/>
          <p:cNvCxnSpPr/>
          <p:nvPr/>
        </p:nvCxnSpPr>
        <p:spPr>
          <a:xfrm>
            <a:off x="3122532" y="5302038"/>
            <a:ext cx="4008559"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2" name="图片 10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29995" y="5084270"/>
            <a:ext cx="540000" cy="442800"/>
          </a:xfrm>
          <a:prstGeom prst="rect">
            <a:avLst/>
          </a:prstGeom>
        </p:spPr>
      </p:pic>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870411" y="5084270"/>
            <a:ext cx="540000" cy="442800"/>
          </a:xfrm>
          <a:prstGeom prst="rect">
            <a:avLst/>
          </a:prstGeom>
        </p:spPr>
      </p:pic>
      <p:sp>
        <p:nvSpPr>
          <p:cNvPr id="106" name="TextBox 43"/>
          <p:cNvSpPr txBox="1"/>
          <p:nvPr/>
        </p:nvSpPr>
        <p:spPr>
          <a:xfrm>
            <a:off x="3097055" y="5527070"/>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107" name="TextBox 43"/>
          <p:cNvSpPr txBox="1"/>
          <p:nvPr/>
        </p:nvSpPr>
        <p:spPr>
          <a:xfrm>
            <a:off x="6937471" y="5503159"/>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R7</a:t>
            </a:r>
          </a:p>
        </p:txBody>
      </p:sp>
      <p:sp>
        <p:nvSpPr>
          <p:cNvPr id="46" name="Freeform 159"/>
          <p:cNvSpPr>
            <a:spLocks noChangeAspect="1"/>
          </p:cNvSpPr>
          <p:nvPr/>
        </p:nvSpPr>
        <p:spPr>
          <a:xfrm flipH="1">
            <a:off x="633965" y="371341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a:xfrm>
            <a:off x="690994" y="3879043"/>
            <a:ext cx="1310456"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sp>
        <p:nvSpPr>
          <p:cNvPr id="110" name="Freeform 159"/>
          <p:cNvSpPr>
            <a:spLocks noChangeAspect="1"/>
          </p:cNvSpPr>
          <p:nvPr/>
        </p:nvSpPr>
        <p:spPr>
          <a:xfrm flipH="1">
            <a:off x="633965" y="488286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a:xfrm>
            <a:off x="690994" y="5048493"/>
            <a:ext cx="1310456"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2.2.2.0/24</a:t>
            </a:r>
          </a:p>
        </p:txBody>
      </p:sp>
      <p:sp>
        <p:nvSpPr>
          <p:cNvPr id="112" name="矩形 32"/>
          <p:cNvSpPr/>
          <p:nvPr/>
        </p:nvSpPr>
        <p:spPr bwMode="ltGray">
          <a:xfrm>
            <a:off x="10835587" y="5804857"/>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113" name="矩形 33"/>
          <p:cNvSpPr/>
          <p:nvPr/>
        </p:nvSpPr>
        <p:spPr bwMode="grayWhite">
          <a:xfrm>
            <a:off x="9750182" y="5804857"/>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114" name="矩形 33"/>
          <p:cNvSpPr/>
          <p:nvPr/>
        </p:nvSpPr>
        <p:spPr>
          <a:xfrm>
            <a:off x="8627069" y="5804857"/>
            <a:ext cx="898817" cy="41078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cxnSp>
        <p:nvCxnSpPr>
          <p:cNvPr id="115" name="直接连接符 55"/>
          <p:cNvCxnSpPr/>
          <p:nvPr/>
        </p:nvCxnSpPr>
        <p:spPr>
          <a:xfrm rot="10800000" flipH="1">
            <a:off x="2034483" y="38797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a:xfrm>
            <a:off x="1778149" y="3582122"/>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118" name="任意多边形 117"/>
          <p:cNvSpPr/>
          <p:nvPr/>
        </p:nvSpPr>
        <p:spPr>
          <a:xfrm>
            <a:off x="2140988" y="33564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bwMode="ltGray">
          <a:xfrm>
            <a:off x="2500988" y="33564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0" name="直接连接符 55"/>
          <p:cNvCxnSpPr/>
          <p:nvPr/>
        </p:nvCxnSpPr>
        <p:spPr>
          <a:xfrm rot="10800000" flipH="1">
            <a:off x="2034483" y="5008447"/>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a:xfrm>
            <a:off x="1787576" y="4710796"/>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123" name="任意多边形 122"/>
          <p:cNvSpPr/>
          <p:nvPr/>
        </p:nvSpPr>
        <p:spPr>
          <a:xfrm>
            <a:off x="2140988" y="448510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任意多边形 123"/>
          <p:cNvSpPr/>
          <p:nvPr/>
        </p:nvSpPr>
        <p:spPr bwMode="ltGray">
          <a:xfrm>
            <a:off x="2500988" y="448510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89507" y="5080638"/>
            <a:ext cx="540000" cy="442800"/>
          </a:xfrm>
          <a:prstGeom prst="rect">
            <a:avLst/>
          </a:prstGeom>
        </p:spPr>
      </p:pic>
      <p:sp>
        <p:nvSpPr>
          <p:cNvPr id="126" name="TextBox 43"/>
          <p:cNvSpPr txBox="1"/>
          <p:nvPr/>
        </p:nvSpPr>
        <p:spPr>
          <a:xfrm>
            <a:off x="4339106" y="5485338"/>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R8</a:t>
            </a:r>
          </a:p>
        </p:txBody>
      </p:sp>
      <p:sp>
        <p:nvSpPr>
          <p:cNvPr id="32" name="任意多边形 31"/>
          <p:cNvSpPr/>
          <p:nvPr/>
        </p:nvSpPr>
        <p:spPr>
          <a:xfrm>
            <a:off x="3296229" y="2759155"/>
            <a:ext cx="5105400" cy="1282700"/>
          </a:xfrm>
          <a:custGeom>
            <a:avLst/>
            <a:gdLst>
              <a:gd name="connsiteX0" fmla="*/ 0 w 5105400"/>
              <a:gd name="connsiteY0" fmla="*/ 1270000 h 1282700"/>
              <a:gd name="connsiteX1" fmla="*/ 1295400 w 5105400"/>
              <a:gd name="connsiteY1" fmla="*/ 0 h 1282700"/>
              <a:gd name="connsiteX2" fmla="*/ 3822700 w 5105400"/>
              <a:gd name="connsiteY2" fmla="*/ 12700 h 1282700"/>
              <a:gd name="connsiteX3" fmla="*/ 5105400 w 5105400"/>
              <a:gd name="connsiteY3" fmla="*/ 1282700 h 1282700"/>
            </a:gdLst>
            <a:ahLst/>
            <a:cxnLst>
              <a:cxn ang="0">
                <a:pos x="connsiteX0" y="connsiteY0"/>
              </a:cxn>
              <a:cxn ang="0">
                <a:pos x="connsiteX1" y="connsiteY1"/>
              </a:cxn>
              <a:cxn ang="0">
                <a:pos x="connsiteX2" y="connsiteY2"/>
              </a:cxn>
              <a:cxn ang="0">
                <a:pos x="connsiteX3" y="connsiteY3"/>
              </a:cxn>
            </a:cxnLst>
            <a:rect l="l" t="t" r="r" b="b"/>
            <a:pathLst>
              <a:path w="5105400" h="1282700">
                <a:moveTo>
                  <a:pt x="0" y="1270000"/>
                </a:moveTo>
                <a:lnTo>
                  <a:pt x="1295400" y="0"/>
                </a:lnTo>
                <a:lnTo>
                  <a:pt x="3822700" y="12700"/>
                </a:lnTo>
                <a:lnTo>
                  <a:pt x="5105400" y="1282700"/>
                </a:lnTo>
              </a:path>
            </a:pathLst>
          </a:cu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任意多边形 126"/>
          <p:cNvSpPr/>
          <p:nvPr/>
        </p:nvSpPr>
        <p:spPr>
          <a:xfrm>
            <a:off x="3289300" y="4381500"/>
            <a:ext cx="5130800" cy="1104900"/>
          </a:xfrm>
          <a:custGeom>
            <a:avLst/>
            <a:gdLst>
              <a:gd name="connsiteX0" fmla="*/ 0 w 5130800"/>
              <a:gd name="connsiteY0" fmla="*/ 1092200 h 1104900"/>
              <a:gd name="connsiteX1" fmla="*/ 1257300 w 5130800"/>
              <a:gd name="connsiteY1" fmla="*/ 1104900 h 1104900"/>
              <a:gd name="connsiteX2" fmla="*/ 3886200 w 5130800"/>
              <a:gd name="connsiteY2" fmla="*/ 1104900 h 1104900"/>
              <a:gd name="connsiteX3" fmla="*/ 5130800 w 5130800"/>
              <a:gd name="connsiteY3" fmla="*/ 0 h 1104900"/>
              <a:gd name="connsiteX4" fmla="*/ 5130800 w 5130800"/>
              <a:gd name="connsiteY4" fmla="*/ 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0800" h="1104900">
                <a:moveTo>
                  <a:pt x="0" y="1092200"/>
                </a:moveTo>
                <a:lnTo>
                  <a:pt x="1257300" y="1104900"/>
                </a:lnTo>
                <a:lnTo>
                  <a:pt x="3886200" y="1104900"/>
                </a:lnTo>
                <a:lnTo>
                  <a:pt x="5130800" y="0"/>
                </a:lnTo>
                <a:lnTo>
                  <a:pt x="5130800" y="0"/>
                </a:lnTo>
              </a:path>
            </a:pathLst>
          </a:cu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文本框 127"/>
          <p:cNvSpPr txBox="1"/>
          <p:nvPr/>
        </p:nvSpPr>
        <p:spPr>
          <a:xfrm>
            <a:off x="5559644" y="2427230"/>
            <a:ext cx="65114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LSP1</a:t>
            </a:r>
          </a:p>
        </p:txBody>
      </p:sp>
      <p:sp>
        <p:nvSpPr>
          <p:cNvPr id="129" name="文本框 128"/>
          <p:cNvSpPr txBox="1"/>
          <p:nvPr/>
        </p:nvSpPr>
        <p:spPr>
          <a:xfrm>
            <a:off x="5561053" y="5459246"/>
            <a:ext cx="651140"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LSP2</a:t>
            </a:r>
          </a:p>
        </p:txBody>
      </p:sp>
    </p:spTree>
    <p:extLst>
      <p:ext uri="{BB962C8B-B14F-4D97-AF65-F5344CB8AC3E}">
        <p14:creationId xmlns:p14="http://schemas.microsoft.com/office/powerpoint/2010/main" val="5626135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b="1" dirty="0">
                <a:latin typeface="Huawei Sans" panose="020C0503030203020204" pitchFamily="34" charset="0"/>
                <a:ea typeface="方正兰亭黑简体" panose="02000000000000000000" pitchFamily="2" charset="-122"/>
                <a:sym typeface="Huawei Sans" panose="020C0503030203020204" pitchFamily="34" charset="0"/>
              </a:rPr>
              <a:t>MPLS Basics</a:t>
            </a:r>
          </a:p>
          <a:p>
            <a:pPr marL="811213" lvl="1" indent="-339725"/>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Overview</a:t>
            </a:r>
          </a:p>
          <a:p>
            <a:pPr marL="811213" lvl="1" indent="-339725"/>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Terms</a:t>
            </a:r>
          </a:p>
          <a:p>
            <a:pPr marL="811213" lvl="1" indent="-339725">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MPLS Labels</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basic principles</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Static LSP Configuration</a:t>
            </a:r>
          </a:p>
          <a:p>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911799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wrap="square">
            <a:noAutofit/>
          </a:bodyPr>
          <a:lstStyle/>
          <a:p>
            <a:pPr marL="0" indent="0" algn="l">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Before an IP packet enters an MPLS domain, the ingress LSR pushes an MPLS header (also called an MPLS label) into the packet to form an MPLS labeled packet. An MPLS labeled packet can contain one or more labels.</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Labels</a:t>
            </a:r>
          </a:p>
        </p:txBody>
      </p:sp>
      <p:sp>
        <p:nvSpPr>
          <p:cNvPr id="9" name="文本框 8"/>
          <p:cNvSpPr txBox="1"/>
          <p:nvPr/>
        </p:nvSpPr>
        <p:spPr>
          <a:xfrm>
            <a:off x="6391580" y="2851655"/>
            <a:ext cx="5521019" cy="3210033"/>
          </a:xfrm>
          <a:prstGeom prst="rect">
            <a:avLst/>
          </a:prstGeom>
          <a:noFill/>
        </p:spPr>
        <p:txBody>
          <a:bodyPr wrap="square" rtlCol="0">
            <a:noAutofit/>
          </a:bodyPr>
          <a:lstStyle/>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carries a label value and is 20 bits long.</a:t>
            </a:r>
          </a:p>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Experimental use (EXP): is mainly used for class of service (CoS) and is 3 bits long.</a:t>
            </a:r>
          </a:p>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Bottom of stack (S): indicates whether a label header is the last label and is 1 bit long. If its value is 1, the current label header is at the bottom of the label stack. If its value is 0, the current label header is not at the bottom and is followed by other label headers.</a:t>
            </a:r>
          </a:p>
          <a:p>
            <a:pPr marL="171450" indent="-171450" fontAlgn="ctr">
              <a:lnSpc>
                <a:spcPct val="1400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Time to live (TTL): prevents a labeled packet from being infinitely forwarded when a loop occurs. It is 8 bits long and has the same meaning as the TTL field in an IP packet header.</a:t>
            </a:r>
          </a:p>
          <a:p>
            <a:pPr marL="171450" indent="-171450" fontAlgn="ctr">
              <a:lnSpc>
                <a:spcPct val="140000"/>
              </a:lnSpc>
              <a:buFont typeface="Arial" panose="020B0604020202020204" pitchFamily="34" charset="0"/>
              <a:buChar char="•"/>
            </a:pPr>
            <a:endParaRPr lang="zh-CN" altLang="en-US"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4"/>
          <p:cNvSpPr/>
          <p:nvPr/>
        </p:nvSpPr>
        <p:spPr>
          <a:xfrm>
            <a:off x="3933783" y="3287176"/>
            <a:ext cx="98999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25" name="矩形 4"/>
          <p:cNvSpPr/>
          <p:nvPr/>
        </p:nvSpPr>
        <p:spPr>
          <a:xfrm>
            <a:off x="4923778" y="3287176"/>
            <a:ext cx="98999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sp>
        <p:nvSpPr>
          <p:cNvPr id="26" name="矩形 4"/>
          <p:cNvSpPr/>
          <p:nvPr/>
        </p:nvSpPr>
        <p:spPr>
          <a:xfrm>
            <a:off x="1953793" y="3287176"/>
            <a:ext cx="98999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Layer 2 frame header</a:t>
            </a:r>
          </a:p>
        </p:txBody>
      </p:sp>
      <p:sp>
        <p:nvSpPr>
          <p:cNvPr id="28" name="矩形 4"/>
          <p:cNvSpPr/>
          <p:nvPr/>
        </p:nvSpPr>
        <p:spPr>
          <a:xfrm>
            <a:off x="2943788" y="3287176"/>
            <a:ext cx="989995"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a:t>
            </a:r>
          </a:p>
        </p:txBody>
      </p:sp>
      <p:sp>
        <p:nvSpPr>
          <p:cNvPr id="34" name="Rectangle 33"/>
          <p:cNvSpPr/>
          <p:nvPr/>
        </p:nvSpPr>
        <p:spPr>
          <a:xfrm>
            <a:off x="393425" y="3297297"/>
            <a:ext cx="1526380" cy="338554"/>
          </a:xfrm>
          <a:prstGeom prst="rect">
            <a:avLst/>
          </a:prstGeom>
        </p:spPr>
        <p:txBody>
          <a:bodyPr wrap="square">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labeled packet</a:t>
            </a:r>
          </a:p>
        </p:txBody>
      </p:sp>
      <p:sp>
        <p:nvSpPr>
          <p:cNvPr id="21" name="下箭头 63"/>
          <p:cNvSpPr/>
          <p:nvPr/>
        </p:nvSpPr>
        <p:spPr>
          <a:xfrm flipV="1">
            <a:off x="707093" y="3764942"/>
            <a:ext cx="5390886" cy="77897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2299925 w 2299925"/>
              <a:gd name="connsiteY0" fmla="*/ 5054 h 729726"/>
              <a:gd name="connsiteX1" fmla="*/ 1855667 w 2299925"/>
              <a:gd name="connsiteY1" fmla="*/ 539530 h 729726"/>
              <a:gd name="connsiteX2" fmla="*/ 1985966 w 2299925"/>
              <a:gd name="connsiteY2" fmla="*/ 536718 h 729726"/>
              <a:gd name="connsiteX3" fmla="*/ 1751571 w 2299925"/>
              <a:gd name="connsiteY3" fmla="*/ 729726 h 729726"/>
              <a:gd name="connsiteX4" fmla="*/ 1514784 w 2299925"/>
              <a:gd name="connsiteY4" fmla="*/ 537927 h 729726"/>
              <a:gd name="connsiteX5" fmla="*/ 1652226 w 2299925"/>
              <a:gd name="connsiteY5" fmla="*/ 538317 h 729726"/>
              <a:gd name="connsiteX6" fmla="*/ 0 w 2299925"/>
              <a:gd name="connsiteY6" fmla="*/ 0 h 729726"/>
              <a:gd name="connsiteX0" fmla="*/ 3517336 w 3517336"/>
              <a:gd name="connsiteY0" fmla="*/ 5054 h 729726"/>
              <a:gd name="connsiteX1" fmla="*/ 1855667 w 3517336"/>
              <a:gd name="connsiteY1" fmla="*/ 539530 h 729726"/>
              <a:gd name="connsiteX2" fmla="*/ 1985966 w 3517336"/>
              <a:gd name="connsiteY2" fmla="*/ 536718 h 729726"/>
              <a:gd name="connsiteX3" fmla="*/ 1751571 w 3517336"/>
              <a:gd name="connsiteY3" fmla="*/ 729726 h 729726"/>
              <a:gd name="connsiteX4" fmla="*/ 1514784 w 3517336"/>
              <a:gd name="connsiteY4" fmla="*/ 537927 h 729726"/>
              <a:gd name="connsiteX5" fmla="*/ 1652226 w 3517336"/>
              <a:gd name="connsiteY5" fmla="*/ 538317 h 729726"/>
              <a:gd name="connsiteX6" fmla="*/ 0 w 3517336"/>
              <a:gd name="connsiteY6" fmla="*/ 0 h 729726"/>
              <a:gd name="connsiteX0" fmla="*/ 3517336 w 3517336"/>
              <a:gd name="connsiteY0" fmla="*/ 5054 h 729726"/>
              <a:gd name="connsiteX1" fmla="*/ 1855667 w 3517336"/>
              <a:gd name="connsiteY1" fmla="*/ 539530 h 729726"/>
              <a:gd name="connsiteX2" fmla="*/ 1985966 w 3517336"/>
              <a:gd name="connsiteY2" fmla="*/ 536718 h 729726"/>
              <a:gd name="connsiteX3" fmla="*/ 1751571 w 3517336"/>
              <a:gd name="connsiteY3" fmla="*/ 729726 h 729726"/>
              <a:gd name="connsiteX4" fmla="*/ 1514784 w 3517336"/>
              <a:gd name="connsiteY4" fmla="*/ 537927 h 729726"/>
              <a:gd name="connsiteX5" fmla="*/ 1652226 w 3517336"/>
              <a:gd name="connsiteY5" fmla="*/ 538317 h 729726"/>
              <a:gd name="connsiteX6" fmla="*/ 0 w 3517336"/>
              <a:gd name="connsiteY6" fmla="*/ 0 h 729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17336" h="729726">
                <a:moveTo>
                  <a:pt x="3517336" y="5054"/>
                </a:moveTo>
                <a:cubicBezTo>
                  <a:pt x="3187604" y="54200"/>
                  <a:pt x="1945016" y="354790"/>
                  <a:pt x="1855667" y="539530"/>
                </a:cubicBezTo>
                <a:lnTo>
                  <a:pt x="1985966" y="536718"/>
                </a:lnTo>
                <a:lnTo>
                  <a:pt x="1751571" y="729726"/>
                </a:lnTo>
                <a:lnTo>
                  <a:pt x="1514784" y="537927"/>
                </a:lnTo>
                <a:lnTo>
                  <a:pt x="1652226" y="538317"/>
                </a:lnTo>
                <a:cubicBezTo>
                  <a:pt x="1652226" y="382152"/>
                  <a:pt x="0" y="0"/>
                  <a:pt x="0" y="0"/>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699746" y="4576230"/>
            <a:ext cx="5406662" cy="399420"/>
            <a:chOff x="2963889" y="3464235"/>
            <a:chExt cx="6292824" cy="504056"/>
          </a:xfrm>
        </p:grpSpPr>
        <p:sp>
          <p:nvSpPr>
            <p:cNvPr id="29" name="矩形 4"/>
            <p:cNvSpPr/>
            <p:nvPr/>
          </p:nvSpPr>
          <p:spPr>
            <a:xfrm>
              <a:off x="2963889" y="34642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30" name="矩形 5"/>
            <p:cNvSpPr/>
            <p:nvPr/>
          </p:nvSpPr>
          <p:spPr>
            <a:xfrm>
              <a:off x="6276257" y="3464235"/>
              <a:ext cx="9799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31" name="矩形 6"/>
            <p:cNvSpPr/>
            <p:nvPr/>
          </p:nvSpPr>
          <p:spPr>
            <a:xfrm>
              <a:off x="7256241" y="34642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32" name="矩形 7"/>
            <p:cNvSpPr/>
            <p:nvPr/>
          </p:nvSpPr>
          <p:spPr>
            <a:xfrm>
              <a:off x="7788425" y="3464235"/>
              <a:ext cx="146828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sp>
        <p:nvSpPr>
          <p:cNvPr id="8" name="文本框 7"/>
          <p:cNvSpPr txBox="1"/>
          <p:nvPr/>
        </p:nvSpPr>
        <p:spPr>
          <a:xfrm>
            <a:off x="1899510" y="4152977"/>
            <a:ext cx="3031599"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 label is inserted between the Layer 2 frame header and the IP header.</a:t>
            </a:r>
          </a:p>
        </p:txBody>
      </p:sp>
      <p:sp>
        <p:nvSpPr>
          <p:cNvPr id="23" name="右大括号 5"/>
          <p:cNvSpPr/>
          <p:nvPr/>
        </p:nvSpPr>
        <p:spPr>
          <a:xfrm rot="5400000" flipV="1">
            <a:off x="3279713" y="2441549"/>
            <a:ext cx="238301" cy="5398234"/>
          </a:xfrm>
          <a:custGeom>
            <a:avLst/>
            <a:gdLst>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4063 w 367404"/>
              <a:gd name="connsiteY3" fmla="*/ 321775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43585 w 367404"/>
              <a:gd name="connsiteY3" fmla="*/ 321299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1688 w 367404"/>
              <a:gd name="connsiteY3" fmla="*/ 3212996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36 w 367404"/>
              <a:gd name="connsiteY4" fmla="*/ 3207154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40 w 367404"/>
              <a:gd name="connsiteY4" fmla="*/ 3212639 h 6212551"/>
              <a:gd name="connsiteX5" fmla="*/ 183702 w 367404"/>
              <a:gd name="connsiteY5" fmla="*/ 6212547 h 6212551"/>
              <a:gd name="connsiteX6" fmla="*/ 0 w 367404"/>
              <a:gd name="connsiteY6" fmla="*/ 6212551 h 621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404" h="6212551" stroke="0" extrusionOk="0">
                <a:moveTo>
                  <a:pt x="0" y="0"/>
                </a:moveTo>
                <a:lnTo>
                  <a:pt x="183702" y="4"/>
                </a:lnTo>
                <a:lnTo>
                  <a:pt x="183702" y="3215364"/>
                </a:lnTo>
                <a:cubicBezTo>
                  <a:pt x="183702" y="3215366"/>
                  <a:pt x="265948" y="3215368"/>
                  <a:pt x="367404" y="3215368"/>
                </a:cubicBezTo>
                <a:lnTo>
                  <a:pt x="183702" y="3215372"/>
                </a:lnTo>
                <a:lnTo>
                  <a:pt x="183702" y="6212547"/>
                </a:lnTo>
                <a:cubicBezTo>
                  <a:pt x="183702" y="6212549"/>
                  <a:pt x="101456" y="6212551"/>
                  <a:pt x="0" y="6212551"/>
                </a:cubicBezTo>
                <a:lnTo>
                  <a:pt x="0" y="0"/>
                </a:lnTo>
                <a:close/>
              </a:path>
              <a:path w="367404" h="6212551" fill="none">
                <a:moveTo>
                  <a:pt x="0" y="0"/>
                </a:moveTo>
                <a:lnTo>
                  <a:pt x="183702" y="4"/>
                </a:lnTo>
                <a:lnTo>
                  <a:pt x="183702" y="3215364"/>
                </a:lnTo>
                <a:cubicBezTo>
                  <a:pt x="183702" y="3215366"/>
                  <a:pt x="168329" y="3212999"/>
                  <a:pt x="269785" y="3212999"/>
                </a:cubicBezTo>
                <a:lnTo>
                  <a:pt x="180040" y="3212639"/>
                </a:lnTo>
                <a:cubicBezTo>
                  <a:pt x="181261" y="4212608"/>
                  <a:pt x="182481" y="5212578"/>
                  <a:pt x="183702" y="6212547"/>
                </a:cubicBezTo>
                <a:cubicBezTo>
                  <a:pt x="183702" y="6212549"/>
                  <a:pt x="101456" y="6212551"/>
                  <a:pt x="0" y="6212551"/>
                </a:cubicBezTo>
              </a:path>
            </a:pathLst>
          </a:cu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3166900" y="5265349"/>
            <a:ext cx="766883" cy="307777"/>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32 bits</a:t>
            </a:r>
          </a:p>
        </p:txBody>
      </p:sp>
    </p:spTree>
    <p:extLst>
      <p:ext uri="{BB962C8B-B14F-4D97-AF65-F5344CB8AC3E}">
        <p14:creationId xmlns:p14="http://schemas.microsoft.com/office/powerpoint/2010/main" val="19393754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nSpc>
                <a:spcPct val="126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MPLS allows one or more layers of label headers to be added in a packet. The ordered set of these label headers is called label stack.</a:t>
            </a:r>
          </a:p>
          <a:p>
            <a:pPr>
              <a:lnSpc>
                <a:spcPct val="126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When there are multiple labels in the label stack:</a:t>
            </a:r>
          </a:p>
          <a:p>
            <a:pPr lvl="1">
              <a:lnSpc>
                <a:spcPct val="126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label closest to the Layer 2 header is the top label, and the S field in the label is 0.</a:t>
            </a:r>
          </a:p>
          <a:p>
            <a:pPr lvl="1">
              <a:lnSpc>
                <a:spcPct val="126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label closest to the IP header is the bottom label, and the S field in the label is 1.</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Label Stack</a:t>
            </a:r>
          </a:p>
        </p:txBody>
      </p:sp>
      <p:grpSp>
        <p:nvGrpSpPr>
          <p:cNvPr id="16" name="组合 15"/>
          <p:cNvGrpSpPr/>
          <p:nvPr/>
        </p:nvGrpSpPr>
        <p:grpSpPr>
          <a:xfrm>
            <a:off x="2658359" y="3242205"/>
            <a:ext cx="6788108" cy="3129597"/>
            <a:chOff x="1931192" y="3232778"/>
            <a:chExt cx="6788108" cy="3129597"/>
          </a:xfrm>
        </p:grpSpPr>
        <p:grpSp>
          <p:nvGrpSpPr>
            <p:cNvPr id="6" name="组合 5"/>
            <p:cNvGrpSpPr/>
            <p:nvPr/>
          </p:nvGrpSpPr>
          <p:grpSpPr>
            <a:xfrm>
              <a:off x="1931192" y="3987687"/>
              <a:ext cx="6567175" cy="436362"/>
              <a:chOff x="1940717" y="3753924"/>
              <a:chExt cx="6567175" cy="436362"/>
            </a:xfrm>
          </p:grpSpPr>
          <p:sp>
            <p:nvSpPr>
              <p:cNvPr id="21" name="矩形 4"/>
              <p:cNvSpPr/>
              <p:nvPr/>
            </p:nvSpPr>
            <p:spPr>
              <a:xfrm>
                <a:off x="4187892" y="3754638"/>
                <a:ext cx="1080000"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 2</a:t>
                </a:r>
              </a:p>
            </p:txBody>
          </p:sp>
          <p:sp>
            <p:nvSpPr>
              <p:cNvPr id="22" name="矩形 4"/>
              <p:cNvSpPr/>
              <p:nvPr/>
            </p:nvSpPr>
            <p:spPr>
              <a:xfrm>
                <a:off x="5267892" y="3754638"/>
                <a:ext cx="1080000"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 3</a:t>
                </a:r>
              </a:p>
            </p:txBody>
          </p:sp>
          <p:sp>
            <p:nvSpPr>
              <p:cNvPr id="23" name="矩形 4"/>
              <p:cNvSpPr/>
              <p:nvPr/>
            </p:nvSpPr>
            <p:spPr>
              <a:xfrm>
                <a:off x="1940717" y="3753924"/>
                <a:ext cx="1167175"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Layer 2 frame header</a:t>
                </a:r>
              </a:p>
            </p:txBody>
          </p:sp>
          <p:sp>
            <p:nvSpPr>
              <p:cNvPr id="24" name="矩形 4"/>
              <p:cNvSpPr/>
              <p:nvPr/>
            </p:nvSpPr>
            <p:spPr>
              <a:xfrm>
                <a:off x="3107892" y="3753924"/>
                <a:ext cx="1080000" cy="435648"/>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header 1</a:t>
                </a:r>
              </a:p>
            </p:txBody>
          </p:sp>
          <p:sp>
            <p:nvSpPr>
              <p:cNvPr id="25" name="矩形 4"/>
              <p:cNvSpPr/>
              <p:nvPr/>
            </p:nvSpPr>
            <p:spPr>
              <a:xfrm>
                <a:off x="6347892" y="3753924"/>
                <a:ext cx="1080000"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p:txBody>
          </p:sp>
          <p:sp>
            <p:nvSpPr>
              <p:cNvPr id="26" name="矩形 4"/>
              <p:cNvSpPr/>
              <p:nvPr/>
            </p:nvSpPr>
            <p:spPr>
              <a:xfrm>
                <a:off x="7427892" y="3753924"/>
                <a:ext cx="1080000" cy="435648"/>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Payload</a:t>
                </a:r>
              </a:p>
            </p:txBody>
          </p:sp>
        </p:grpSp>
        <p:grpSp>
          <p:nvGrpSpPr>
            <p:cNvPr id="28" name="组合 27"/>
            <p:cNvGrpSpPr/>
            <p:nvPr/>
          </p:nvGrpSpPr>
          <p:grpSpPr>
            <a:xfrm>
              <a:off x="5258367" y="4629783"/>
              <a:ext cx="3460933" cy="399420"/>
              <a:chOff x="2963889" y="3464235"/>
              <a:chExt cx="6292824" cy="504056"/>
            </a:xfrm>
          </p:grpSpPr>
          <p:sp>
            <p:nvSpPr>
              <p:cNvPr id="33" name="矩形 4"/>
              <p:cNvSpPr/>
              <p:nvPr/>
            </p:nvSpPr>
            <p:spPr>
              <a:xfrm>
                <a:off x="2963889" y="34642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37" name="矩形 5"/>
              <p:cNvSpPr/>
              <p:nvPr/>
            </p:nvSpPr>
            <p:spPr>
              <a:xfrm>
                <a:off x="6276257" y="3464235"/>
                <a:ext cx="9799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38" name="矩形 6"/>
              <p:cNvSpPr/>
              <p:nvPr/>
            </p:nvSpPr>
            <p:spPr>
              <a:xfrm>
                <a:off x="7256241" y="34642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0" name="矩形 7"/>
              <p:cNvSpPr/>
              <p:nvPr/>
            </p:nvSpPr>
            <p:spPr>
              <a:xfrm>
                <a:off x="7788425" y="3464235"/>
                <a:ext cx="146828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grpSp>
          <p:nvGrpSpPr>
            <p:cNvPr id="41" name="组合 40"/>
            <p:cNvGrpSpPr/>
            <p:nvPr/>
          </p:nvGrpSpPr>
          <p:grpSpPr>
            <a:xfrm>
              <a:off x="4178367" y="5296369"/>
              <a:ext cx="3460933" cy="399420"/>
              <a:chOff x="2963889" y="3464235"/>
              <a:chExt cx="6292824" cy="504056"/>
            </a:xfrm>
          </p:grpSpPr>
          <p:sp>
            <p:nvSpPr>
              <p:cNvPr id="49" name="矩形 4"/>
              <p:cNvSpPr/>
              <p:nvPr/>
            </p:nvSpPr>
            <p:spPr>
              <a:xfrm>
                <a:off x="2963889" y="34642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50" name="矩形 5"/>
              <p:cNvSpPr/>
              <p:nvPr/>
            </p:nvSpPr>
            <p:spPr>
              <a:xfrm>
                <a:off x="6276257" y="3464235"/>
                <a:ext cx="9799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51" name="矩形 6"/>
              <p:cNvSpPr/>
              <p:nvPr/>
            </p:nvSpPr>
            <p:spPr>
              <a:xfrm>
                <a:off x="7256241" y="34642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52" name="矩形 7"/>
              <p:cNvSpPr/>
              <p:nvPr/>
            </p:nvSpPr>
            <p:spPr>
              <a:xfrm>
                <a:off x="7788425" y="3464235"/>
                <a:ext cx="146828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grpSp>
          <p:nvGrpSpPr>
            <p:cNvPr id="53" name="组合 52"/>
            <p:cNvGrpSpPr/>
            <p:nvPr/>
          </p:nvGrpSpPr>
          <p:grpSpPr>
            <a:xfrm>
              <a:off x="3099837" y="5962955"/>
              <a:ext cx="3460933" cy="399420"/>
              <a:chOff x="2963889" y="3464235"/>
              <a:chExt cx="6292824" cy="504056"/>
            </a:xfrm>
          </p:grpSpPr>
          <p:sp>
            <p:nvSpPr>
              <p:cNvPr id="54" name="矩形 4"/>
              <p:cNvSpPr/>
              <p:nvPr/>
            </p:nvSpPr>
            <p:spPr>
              <a:xfrm>
                <a:off x="2963889" y="3464235"/>
                <a:ext cx="331236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a:t>
                </a:r>
              </a:p>
            </p:txBody>
          </p:sp>
          <p:sp>
            <p:nvSpPr>
              <p:cNvPr id="55" name="矩形 5"/>
              <p:cNvSpPr/>
              <p:nvPr/>
            </p:nvSpPr>
            <p:spPr>
              <a:xfrm>
                <a:off x="6276257" y="3464235"/>
                <a:ext cx="9799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EXP</a:t>
                </a:r>
              </a:p>
            </p:txBody>
          </p:sp>
          <p:sp>
            <p:nvSpPr>
              <p:cNvPr id="56" name="矩形 6"/>
              <p:cNvSpPr/>
              <p:nvPr/>
            </p:nvSpPr>
            <p:spPr>
              <a:xfrm>
                <a:off x="7256241" y="3464235"/>
                <a:ext cx="532184"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0</a:t>
                </a:r>
              </a:p>
            </p:txBody>
          </p:sp>
          <p:sp>
            <p:nvSpPr>
              <p:cNvPr id="57" name="矩形 7"/>
              <p:cNvSpPr/>
              <p:nvPr/>
            </p:nvSpPr>
            <p:spPr>
              <a:xfrm>
                <a:off x="7788425" y="3464235"/>
                <a:ext cx="1468288" cy="504056"/>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TTL</a:t>
                </a:r>
              </a:p>
            </p:txBody>
          </p:sp>
        </p:grpSp>
        <p:cxnSp>
          <p:nvCxnSpPr>
            <p:cNvPr id="8" name="直接连接符 7"/>
            <p:cNvCxnSpPr/>
            <p:nvPr/>
          </p:nvCxnSpPr>
          <p:spPr>
            <a:xfrm>
              <a:off x="3637632" y="4423335"/>
              <a:ext cx="735" cy="153962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716897" y="4426697"/>
              <a:ext cx="367" cy="869672"/>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800624" y="4423335"/>
              <a:ext cx="183" cy="206448"/>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sp>
          <p:nvSpPr>
            <p:cNvPr id="60" name="右大括号 5"/>
            <p:cNvSpPr/>
            <p:nvPr/>
          </p:nvSpPr>
          <p:spPr>
            <a:xfrm rot="16200000">
              <a:off x="4648572" y="2020109"/>
              <a:ext cx="141061" cy="3238531"/>
            </a:xfrm>
            <a:custGeom>
              <a:avLst/>
              <a:gdLst>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4063 w 367404"/>
                <a:gd name="connsiteY3" fmla="*/ 321775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43585 w 367404"/>
                <a:gd name="connsiteY3" fmla="*/ 3212993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81688 w 367404"/>
                <a:gd name="connsiteY3" fmla="*/ 3212996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3702 w 367404"/>
                <a:gd name="connsiteY4" fmla="*/ 3215372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36 w 367404"/>
                <a:gd name="connsiteY4" fmla="*/ 3207154 h 6212551"/>
                <a:gd name="connsiteX5" fmla="*/ 183702 w 367404"/>
                <a:gd name="connsiteY5" fmla="*/ 6212547 h 6212551"/>
                <a:gd name="connsiteX6" fmla="*/ 0 w 367404"/>
                <a:gd name="connsiteY6" fmla="*/ 6212551 h 6212551"/>
                <a:gd name="connsiteX0" fmla="*/ 0 w 367404"/>
                <a:gd name="connsiteY0" fmla="*/ 0 h 6212551"/>
                <a:gd name="connsiteX1" fmla="*/ 183702 w 367404"/>
                <a:gd name="connsiteY1" fmla="*/ 4 h 6212551"/>
                <a:gd name="connsiteX2" fmla="*/ 183702 w 367404"/>
                <a:gd name="connsiteY2" fmla="*/ 3215364 h 6212551"/>
                <a:gd name="connsiteX3" fmla="*/ 367404 w 367404"/>
                <a:gd name="connsiteY3" fmla="*/ 3215368 h 6212551"/>
                <a:gd name="connsiteX4" fmla="*/ 183702 w 367404"/>
                <a:gd name="connsiteY4" fmla="*/ 3215372 h 6212551"/>
                <a:gd name="connsiteX5" fmla="*/ 183702 w 367404"/>
                <a:gd name="connsiteY5" fmla="*/ 6212547 h 6212551"/>
                <a:gd name="connsiteX6" fmla="*/ 0 w 367404"/>
                <a:gd name="connsiteY6" fmla="*/ 6212551 h 6212551"/>
                <a:gd name="connsiteX7" fmla="*/ 0 w 367404"/>
                <a:gd name="connsiteY7" fmla="*/ 0 h 6212551"/>
                <a:gd name="connsiteX0" fmla="*/ 0 w 367404"/>
                <a:gd name="connsiteY0" fmla="*/ 0 h 6212551"/>
                <a:gd name="connsiteX1" fmla="*/ 183702 w 367404"/>
                <a:gd name="connsiteY1" fmla="*/ 4 h 6212551"/>
                <a:gd name="connsiteX2" fmla="*/ 183702 w 367404"/>
                <a:gd name="connsiteY2" fmla="*/ 3215364 h 6212551"/>
                <a:gd name="connsiteX3" fmla="*/ 269785 w 367404"/>
                <a:gd name="connsiteY3" fmla="*/ 3212999 h 6212551"/>
                <a:gd name="connsiteX4" fmla="*/ 180040 w 367404"/>
                <a:gd name="connsiteY4" fmla="*/ 3212639 h 6212551"/>
                <a:gd name="connsiteX5" fmla="*/ 183702 w 367404"/>
                <a:gd name="connsiteY5" fmla="*/ 6212547 h 6212551"/>
                <a:gd name="connsiteX6" fmla="*/ 0 w 367404"/>
                <a:gd name="connsiteY6" fmla="*/ 6212551 h 621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404" h="6212551" stroke="0" extrusionOk="0">
                  <a:moveTo>
                    <a:pt x="0" y="0"/>
                  </a:moveTo>
                  <a:lnTo>
                    <a:pt x="183702" y="4"/>
                  </a:lnTo>
                  <a:lnTo>
                    <a:pt x="183702" y="3215364"/>
                  </a:lnTo>
                  <a:cubicBezTo>
                    <a:pt x="183702" y="3215366"/>
                    <a:pt x="265948" y="3215368"/>
                    <a:pt x="367404" y="3215368"/>
                  </a:cubicBezTo>
                  <a:lnTo>
                    <a:pt x="183702" y="3215372"/>
                  </a:lnTo>
                  <a:lnTo>
                    <a:pt x="183702" y="6212547"/>
                  </a:lnTo>
                  <a:cubicBezTo>
                    <a:pt x="183702" y="6212549"/>
                    <a:pt x="101456" y="6212551"/>
                    <a:pt x="0" y="6212551"/>
                  </a:cubicBezTo>
                  <a:lnTo>
                    <a:pt x="0" y="0"/>
                  </a:lnTo>
                  <a:close/>
                </a:path>
                <a:path w="367404" h="6212551" fill="none">
                  <a:moveTo>
                    <a:pt x="0" y="0"/>
                  </a:moveTo>
                  <a:lnTo>
                    <a:pt x="183702" y="4"/>
                  </a:lnTo>
                  <a:lnTo>
                    <a:pt x="183702" y="3215364"/>
                  </a:lnTo>
                  <a:cubicBezTo>
                    <a:pt x="183702" y="3215366"/>
                    <a:pt x="168329" y="3212999"/>
                    <a:pt x="269785" y="3212999"/>
                  </a:cubicBezTo>
                  <a:lnTo>
                    <a:pt x="180040" y="3212639"/>
                  </a:lnTo>
                  <a:cubicBezTo>
                    <a:pt x="181261" y="4212608"/>
                    <a:pt x="182481" y="5212578"/>
                    <a:pt x="183702" y="6212547"/>
                  </a:cubicBezTo>
                  <a:cubicBezTo>
                    <a:pt x="183702" y="6212549"/>
                    <a:pt x="101456" y="6212551"/>
                    <a:pt x="0" y="6212551"/>
                  </a:cubicBezTo>
                </a:path>
              </a:pathLst>
            </a:cu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4125522" y="3232778"/>
              <a:ext cx="1288761" cy="279796"/>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stack</a:t>
              </a:r>
            </a:p>
          </p:txBody>
        </p:sp>
        <p:sp>
          <p:nvSpPr>
            <p:cNvPr id="15" name="文本框 14"/>
            <p:cNvSpPr txBox="1"/>
            <p:nvPr/>
          </p:nvSpPr>
          <p:spPr>
            <a:xfrm>
              <a:off x="3102946" y="3706316"/>
              <a:ext cx="1165553"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Stack top</a:t>
              </a:r>
            </a:p>
          </p:txBody>
        </p:sp>
        <p:sp>
          <p:nvSpPr>
            <p:cNvPr id="61" name="文本框 60"/>
            <p:cNvSpPr txBox="1"/>
            <p:nvPr/>
          </p:nvSpPr>
          <p:spPr>
            <a:xfrm>
              <a:off x="5263681" y="3692939"/>
              <a:ext cx="1165553" cy="307777"/>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Stack bottom</a:t>
              </a:r>
            </a:p>
          </p:txBody>
        </p:sp>
      </p:grpSp>
    </p:spTree>
    <p:extLst>
      <p:ext uri="{BB962C8B-B14F-4D97-AF65-F5344CB8AC3E}">
        <p14:creationId xmlns:p14="http://schemas.microsoft.com/office/powerpoint/2010/main" val="18214296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lgn="l">
              <a:buNone/>
            </a:pPr>
            <a:r>
              <a:rPr lang="en-US" sz="2000" dirty="0">
                <a:latin typeface="Huawei Sans" panose="020C0503030203020204" pitchFamily="34" charset="0"/>
                <a:ea typeface="方正兰亭黑简体" panose="02000000000000000000" pitchFamily="2" charset="-122"/>
                <a:sym typeface="Huawei Sans" panose="020C0503030203020204" pitchFamily="34" charset="0"/>
              </a:rPr>
              <a:t>A label is a short and fixed-length identifier that has only local significance. A label space means a label value range. The label value range and planning are as follows:</a:t>
            </a:r>
          </a:p>
        </p:txBody>
      </p:sp>
      <p:sp>
        <p:nvSpPr>
          <p:cNvPr id="2" name="Title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Label Space</a:t>
            </a:r>
          </a:p>
        </p:txBody>
      </p:sp>
      <p:graphicFrame>
        <p:nvGraphicFramePr>
          <p:cNvPr id="9" name="表格 8"/>
          <p:cNvGraphicFramePr>
            <a:graphicFrameLocks noGrp="1"/>
          </p:cNvGraphicFramePr>
          <p:nvPr>
            <p:extLst>
              <p:ext uri="{D42A27DB-BD31-4B8C-83A1-F6EECF244321}">
                <p14:modId xmlns:p14="http://schemas.microsoft.com/office/powerpoint/2010/main" val="3687312139"/>
              </p:ext>
            </p:extLst>
          </p:nvPr>
        </p:nvGraphicFramePr>
        <p:xfrm>
          <a:off x="893953" y="2419476"/>
          <a:ext cx="9237129" cy="3322320"/>
        </p:xfrm>
        <a:graphic>
          <a:graphicData uri="http://schemas.openxmlformats.org/drawingml/2006/table">
            <a:tbl>
              <a:tblPr/>
              <a:tblGrid>
                <a:gridCol w="1890357">
                  <a:extLst>
                    <a:ext uri="{9D8B030D-6E8A-4147-A177-3AD203B41FA5}">
                      <a16:colId xmlns:a16="http://schemas.microsoft.com/office/drawing/2014/main" xmlns="" val="20001"/>
                    </a:ext>
                  </a:extLst>
                </a:gridCol>
                <a:gridCol w="7346772"/>
              </a:tblGrid>
              <a:tr h="450056">
                <a:tc>
                  <a:txBody>
                    <a:bodyPr/>
                    <a:lstStyle/>
                    <a:p>
                      <a:pPr marL="0" algn="ctr" defTabSz="914034" rtl="0" eaLnBrk="1" fontAlgn="ctr" latinLnBrk="0" hangingPunct="1"/>
                      <a:r>
                        <a:rPr lang="en-US" sz="1800"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Label Value</a:t>
                      </a:r>
                    </a:p>
                  </a:txBody>
                  <a:tcPr marL="137160" marR="137160" marT="137160" marB="13716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Description</a:t>
                      </a:r>
                    </a:p>
                  </a:txBody>
                  <a:tcPr marL="137160" marR="137160" marT="137160" marB="13716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360000">
                <a:tc>
                  <a:txBody>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0 to 15</a:t>
                      </a:r>
                    </a:p>
                  </a:txBody>
                  <a:tcPr marL="137160" marR="137160" marT="137160" marB="13716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Special label values. For example, 0 indicates an IPv4 explicit null label, and 3 indicates an implicit null label.</a:t>
                      </a:r>
                    </a:p>
                  </a:txBody>
                  <a:tcPr marL="137160" marR="137160" marT="137160" marB="137160">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360000">
                <a:tc>
                  <a:txBody>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16 to 1023</a:t>
                      </a:r>
                    </a:p>
                  </a:txBody>
                  <a:tcPr marL="137160" marR="137160" marT="137160" marB="13716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600" dirty="0">
                          <a:latin typeface="Huawei Sans" panose="020C0503030203020204" pitchFamily="34" charset="0"/>
                          <a:ea typeface="方正兰亭黑简体" panose="02000000000000000000" pitchFamily="2" charset="-122"/>
                          <a:cs typeface="+mn-cs"/>
                          <a:sym typeface="Huawei Sans" panose="020C0503030203020204" pitchFamily="34" charset="0"/>
                        </a:rPr>
                        <a:t>Label space shared by static LSPs and static CR-LSPs.</a:t>
                      </a:r>
                    </a:p>
                  </a:txBody>
                  <a:tcPr marL="137160" marR="137160" marT="137160" marB="137160">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0000">
                <a:tc>
                  <a:txBody>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1024 to 1048575</a:t>
                      </a:r>
                    </a:p>
                  </a:txBody>
                  <a:tcPr marL="137160" marR="137160" marT="137160" marB="13716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Label space for dynamic signaling protocols, such as Label Distribution Protocol (LDP), Resource Reservation Protocol-Traffic Engineering (RSVP-TE), and Multiprotocol Extensions for Border Gateway Protocol (MP-BGP).</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Each dynamic signaling protocol uses an independent and contiguous label space, which is not shared with other dynamic signaling protocols.</a:t>
                      </a:r>
                    </a:p>
                  </a:txBody>
                  <a:tcPr marL="137160" marR="137160" marT="137160" marB="137160">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7321971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51675EB8-75D6-4FA1-BD46-43F2428F6E1E}"/>
              </a:ext>
            </a:extLst>
          </p:cNvPr>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Label Processing</a:t>
            </a:r>
          </a:p>
        </p:txBody>
      </p:sp>
      <p:sp>
        <p:nvSpPr>
          <p:cNvPr id="4" name="文本占位符 3">
            <a:extLst>
              <a:ext uri="{FF2B5EF4-FFF2-40B4-BE49-F238E27FC236}">
                <a16:creationId xmlns="" xmlns:a16="http://schemas.microsoft.com/office/drawing/2014/main" id="{206EC9D2-B596-4114-8613-98DE411C5D80}"/>
              </a:ext>
            </a:extLst>
          </p:cNvPr>
          <p:cNvSpPr txBox="1">
            <a:spLocks/>
          </p:cNvSpPr>
          <p:nvPr/>
        </p:nvSpPr>
        <p:spPr>
          <a:xfrm>
            <a:off x="468317" y="1233488"/>
            <a:ext cx="11276183" cy="500031"/>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LSRs can perform the following operations on labels: push, swap, and pop.</a:t>
            </a:r>
          </a:p>
        </p:txBody>
      </p:sp>
      <p:sp>
        <p:nvSpPr>
          <p:cNvPr id="5" name="圆角矩形 5">
            <a:extLst>
              <a:ext uri="{FF2B5EF4-FFF2-40B4-BE49-F238E27FC236}">
                <a16:creationId xmlns="" xmlns:a16="http://schemas.microsoft.com/office/drawing/2014/main" id="{CE265292-988B-4D62-A1D0-773E95C1182A}"/>
              </a:ext>
            </a:extLst>
          </p:cNvPr>
          <p:cNvSpPr/>
          <p:nvPr/>
        </p:nvSpPr>
        <p:spPr>
          <a:xfrm>
            <a:off x="747146" y="1809298"/>
            <a:ext cx="3366108" cy="364249"/>
          </a:xfrm>
          <a:prstGeom prst="roundRect">
            <a:avLst/>
          </a:prstGeom>
          <a:solidFill>
            <a:srgbClr val="00B0F0"/>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6" name="圆角矩形 6">
            <a:extLst>
              <a:ext uri="{FF2B5EF4-FFF2-40B4-BE49-F238E27FC236}">
                <a16:creationId xmlns="" xmlns:a16="http://schemas.microsoft.com/office/drawing/2014/main" id="{BE3D3762-4AE7-4108-84CF-97D70749727C}"/>
              </a:ext>
            </a:extLst>
          </p:cNvPr>
          <p:cNvSpPr/>
          <p:nvPr/>
        </p:nvSpPr>
        <p:spPr>
          <a:xfrm>
            <a:off x="747146" y="2249326"/>
            <a:ext cx="3366108" cy="39908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zh-CN" altLang="en-US" sz="1400" dirty="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26">
            <a:extLst>
              <a:ext uri="{FF2B5EF4-FFF2-40B4-BE49-F238E27FC236}">
                <a16:creationId xmlns="" xmlns:a16="http://schemas.microsoft.com/office/drawing/2014/main" id="{3B1C4767-ED83-4102-BD0A-6BAC09BB1640}"/>
              </a:ext>
            </a:extLst>
          </p:cNvPr>
          <p:cNvSpPr/>
          <p:nvPr/>
        </p:nvSpPr>
        <p:spPr>
          <a:xfrm>
            <a:off x="7965772" y="1809298"/>
            <a:ext cx="3366108" cy="364249"/>
          </a:xfrm>
          <a:prstGeom prst="roundRect">
            <a:avLst/>
          </a:prstGeom>
          <a:solidFill>
            <a:srgbClr val="00B0F0"/>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11" name="圆角矩形 27">
            <a:extLst>
              <a:ext uri="{FF2B5EF4-FFF2-40B4-BE49-F238E27FC236}">
                <a16:creationId xmlns="" xmlns:a16="http://schemas.microsoft.com/office/drawing/2014/main" id="{1AA72AE7-8B68-4F1B-9975-1CBF0244D2D1}"/>
              </a:ext>
            </a:extLst>
          </p:cNvPr>
          <p:cNvSpPr/>
          <p:nvPr/>
        </p:nvSpPr>
        <p:spPr>
          <a:xfrm>
            <a:off x="7965772" y="2249325"/>
            <a:ext cx="3366108" cy="39908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48">
            <a:extLst>
              <a:ext uri="{FF2B5EF4-FFF2-40B4-BE49-F238E27FC236}">
                <a16:creationId xmlns="" xmlns:a16="http://schemas.microsoft.com/office/drawing/2014/main" id="{7F61AE24-840E-4654-A380-843E8726F952}"/>
              </a:ext>
            </a:extLst>
          </p:cNvPr>
          <p:cNvSpPr/>
          <p:nvPr/>
        </p:nvSpPr>
        <p:spPr>
          <a:xfrm>
            <a:off x="4340519" y="1809298"/>
            <a:ext cx="3366108" cy="364249"/>
          </a:xfrm>
          <a:prstGeom prst="roundRect">
            <a:avLst/>
          </a:prstGeom>
          <a:solidFill>
            <a:srgbClr val="00B0F0"/>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17" name="圆角矩形 49">
            <a:extLst>
              <a:ext uri="{FF2B5EF4-FFF2-40B4-BE49-F238E27FC236}">
                <a16:creationId xmlns="" xmlns:a16="http://schemas.microsoft.com/office/drawing/2014/main" id="{CA133914-F5E2-4F1D-91C7-7548EFD935A6}"/>
              </a:ext>
            </a:extLst>
          </p:cNvPr>
          <p:cNvSpPr/>
          <p:nvPr/>
        </p:nvSpPr>
        <p:spPr>
          <a:xfrm>
            <a:off x="4340519" y="2249326"/>
            <a:ext cx="3366108" cy="399083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marL="285750" indent="-200025" fontAlgn="ctr">
              <a:lnSpc>
                <a:spcPts val="2400"/>
              </a:lnSpc>
              <a:spcAft>
                <a:spcPts val="600"/>
              </a:spcAft>
              <a:buFont typeface="Arial" panose="020B0604020202020204" pitchFamily="34" charset="0"/>
              <a:buChar char="•"/>
            </a:pPr>
            <a:endParaRPr lang="zh-CN" altLang="en-US" sz="1400">
              <a:solidFill>
                <a:schemeClr val="tx1">
                  <a:lumMod val="75000"/>
                  <a:lumOff val="2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连接符 35"/>
          <p:cNvCxnSpPr/>
          <p:nvPr/>
        </p:nvCxnSpPr>
        <p:spPr>
          <a:xfrm>
            <a:off x="1866946" y="3843377"/>
            <a:ext cx="756000" cy="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147147" y="2554121"/>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cxnSp>
        <p:nvCxnSpPr>
          <p:cNvPr id="38" name="直接连接符 37"/>
          <p:cNvCxnSpPr/>
          <p:nvPr/>
        </p:nvCxnSpPr>
        <p:spPr>
          <a:xfrm>
            <a:off x="1630155" y="2698697"/>
            <a:ext cx="1178910" cy="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126711" y="2554121"/>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40" name="矩形 39"/>
          <p:cNvSpPr/>
          <p:nvPr/>
        </p:nvSpPr>
        <p:spPr>
          <a:xfrm>
            <a:off x="2813055" y="2554121"/>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41" name="矩形 40"/>
          <p:cNvSpPr/>
          <p:nvPr/>
        </p:nvSpPr>
        <p:spPr>
          <a:xfrm>
            <a:off x="1985046" y="2285436"/>
            <a:ext cx="461986" cy="246221"/>
          </a:xfrm>
          <a:prstGeom prst="rect">
            <a:avLst/>
          </a:prstGeom>
        </p:spPr>
        <p:txBody>
          <a:bodyPr wrap="square">
            <a:noAutofit/>
          </a:bodyPr>
          <a:lstStyle/>
          <a:p>
            <a:pPr algn="ct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42" name="矩形 41"/>
          <p:cNvSpPr/>
          <p:nvPr/>
        </p:nvSpPr>
        <p:spPr>
          <a:xfrm>
            <a:off x="3449556" y="3698801"/>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43" name="矩形 42"/>
          <p:cNvSpPr/>
          <p:nvPr/>
        </p:nvSpPr>
        <p:spPr>
          <a:xfrm>
            <a:off x="3043090" y="3698801"/>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4" name="矩形 43"/>
          <p:cNvSpPr/>
          <p:nvPr/>
        </p:nvSpPr>
        <p:spPr>
          <a:xfrm>
            <a:off x="1985046" y="3525366"/>
            <a:ext cx="461986" cy="246221"/>
          </a:xfrm>
          <a:prstGeom prst="rect">
            <a:avLst/>
          </a:prstGeom>
        </p:spPr>
        <p:txBody>
          <a:bodyPr wrap="square">
            <a:noAutofit/>
          </a:bodyPr>
          <a:lstStyle/>
          <a:p>
            <a:pPr algn="ct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Push</a:t>
            </a:r>
          </a:p>
        </p:txBody>
      </p:sp>
      <p:sp>
        <p:nvSpPr>
          <p:cNvPr id="45" name="矩形 44"/>
          <p:cNvSpPr/>
          <p:nvPr/>
        </p:nvSpPr>
        <p:spPr>
          <a:xfrm>
            <a:off x="1371730" y="3698801"/>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46" name="矩形 45"/>
          <p:cNvSpPr/>
          <p:nvPr/>
        </p:nvSpPr>
        <p:spPr>
          <a:xfrm>
            <a:off x="965264" y="3698801"/>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47" name="矩形 46"/>
          <p:cNvSpPr/>
          <p:nvPr/>
        </p:nvSpPr>
        <p:spPr>
          <a:xfrm>
            <a:off x="2644833" y="3698801"/>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2794" y="2940828"/>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2794" y="4085508"/>
            <a:ext cx="540000" cy="442800"/>
          </a:xfrm>
          <a:prstGeom prst="rect">
            <a:avLst/>
          </a:prstGeom>
        </p:spPr>
      </p:pic>
      <p:sp>
        <p:nvSpPr>
          <p:cNvPr id="26" name="文本框 25"/>
          <p:cNvSpPr txBox="1"/>
          <p:nvPr/>
        </p:nvSpPr>
        <p:spPr>
          <a:xfrm>
            <a:off x="747146" y="4609434"/>
            <a:ext cx="3366108" cy="1384995"/>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an IP packet enters an MPLS domain, the ingress adds a label between the Layer 2 frame header and IP header of the packet. When the packet reaches a transit node, the transit node can also add a new label at the top of the label stack.</a:t>
            </a:r>
          </a:p>
        </p:txBody>
      </p:sp>
      <p:grpSp>
        <p:nvGrpSpPr>
          <p:cNvPr id="51" name="组合 50"/>
          <p:cNvGrpSpPr/>
          <p:nvPr/>
        </p:nvGrpSpPr>
        <p:grpSpPr>
          <a:xfrm>
            <a:off x="4611815" y="2344575"/>
            <a:ext cx="2937816" cy="1021273"/>
            <a:chOff x="1594177" y="3655959"/>
            <a:chExt cx="2937816" cy="1021273"/>
          </a:xfrm>
        </p:grpSpPr>
        <p:cxnSp>
          <p:nvCxnSpPr>
            <p:cNvPr id="52" name="直接连接符 60"/>
            <p:cNvCxnSpPr/>
            <p:nvPr/>
          </p:nvCxnSpPr>
          <p:spPr>
            <a:xfrm>
              <a:off x="2449193" y="3973970"/>
              <a:ext cx="1224000" cy="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矩形 61"/>
            <p:cNvSpPr/>
            <p:nvPr/>
          </p:nvSpPr>
          <p:spPr>
            <a:xfrm>
              <a:off x="4042001" y="3829394"/>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54" name="矩形 62"/>
            <p:cNvSpPr/>
            <p:nvPr/>
          </p:nvSpPr>
          <p:spPr>
            <a:xfrm>
              <a:off x="3656034" y="3829394"/>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55" name="矩形 63"/>
            <p:cNvSpPr/>
            <p:nvPr/>
          </p:nvSpPr>
          <p:spPr>
            <a:xfrm>
              <a:off x="2811850" y="3655959"/>
              <a:ext cx="498855" cy="246221"/>
            </a:xfrm>
            <a:prstGeom prst="rect">
              <a:avLst/>
            </a:prstGeom>
          </p:spPr>
          <p:txBody>
            <a:bodyPr wrap="square">
              <a:noAutofit/>
            </a:bodyPr>
            <a:lstStyle/>
            <a:p>
              <a:pPr algn="ct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56" name="矩形 39"/>
            <p:cNvSpPr/>
            <p:nvPr/>
          </p:nvSpPr>
          <p:spPr>
            <a:xfrm>
              <a:off x="1990126" y="3829394"/>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57" name="矩形 43"/>
            <p:cNvSpPr/>
            <p:nvPr/>
          </p:nvSpPr>
          <p:spPr>
            <a:xfrm>
              <a:off x="1594177" y="3829394"/>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pic>
          <p:nvPicPr>
            <p:cNvPr id="58" name="图片 5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46723" y="4234432"/>
              <a:ext cx="540000" cy="442800"/>
            </a:xfrm>
            <a:prstGeom prst="rect">
              <a:avLst/>
            </a:prstGeom>
          </p:spPr>
        </p:pic>
      </p:grpSp>
      <p:grpSp>
        <p:nvGrpSpPr>
          <p:cNvPr id="28" name="组合 27"/>
          <p:cNvGrpSpPr/>
          <p:nvPr/>
        </p:nvGrpSpPr>
        <p:grpSpPr>
          <a:xfrm>
            <a:off x="4380803" y="3513964"/>
            <a:ext cx="3296758" cy="1021025"/>
            <a:chOff x="5327347" y="3656207"/>
            <a:chExt cx="3296758" cy="1021025"/>
          </a:xfrm>
        </p:grpSpPr>
        <p:cxnSp>
          <p:nvCxnSpPr>
            <p:cNvPr id="59" name="直接连接符 51"/>
            <p:cNvCxnSpPr/>
            <p:nvPr/>
          </p:nvCxnSpPr>
          <p:spPr>
            <a:xfrm>
              <a:off x="6576568" y="3974218"/>
              <a:ext cx="720000" cy="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矩形 52"/>
            <p:cNvSpPr/>
            <p:nvPr/>
          </p:nvSpPr>
          <p:spPr>
            <a:xfrm>
              <a:off x="8134113" y="3829642"/>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61" name="矩形 64"/>
            <p:cNvSpPr/>
            <p:nvPr/>
          </p:nvSpPr>
          <p:spPr>
            <a:xfrm>
              <a:off x="7727647" y="3829642"/>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62" name="矩形 65"/>
            <p:cNvSpPr/>
            <p:nvPr/>
          </p:nvSpPr>
          <p:spPr>
            <a:xfrm>
              <a:off x="6735122" y="3656207"/>
              <a:ext cx="498855" cy="246221"/>
            </a:xfrm>
            <a:prstGeom prst="rect">
              <a:avLst/>
            </a:prstGeom>
          </p:spPr>
          <p:txBody>
            <a:bodyPr wrap="square">
              <a:noAutofit/>
            </a:bodyPr>
            <a:lstStyle/>
            <a:p>
              <a:pPr algn="ct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Swap</a:t>
              </a:r>
            </a:p>
          </p:txBody>
        </p:sp>
        <p:sp>
          <p:nvSpPr>
            <p:cNvPr id="63" name="矩形 68"/>
            <p:cNvSpPr/>
            <p:nvPr/>
          </p:nvSpPr>
          <p:spPr>
            <a:xfrm>
              <a:off x="7321247" y="3829642"/>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64" name="矩形 69"/>
            <p:cNvSpPr/>
            <p:nvPr/>
          </p:nvSpPr>
          <p:spPr>
            <a:xfrm>
              <a:off x="6140213" y="3829642"/>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65" name="矩形 70"/>
            <p:cNvSpPr/>
            <p:nvPr/>
          </p:nvSpPr>
          <p:spPr>
            <a:xfrm>
              <a:off x="5733747" y="3829642"/>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66" name="矩形 71"/>
            <p:cNvSpPr/>
            <p:nvPr/>
          </p:nvSpPr>
          <p:spPr>
            <a:xfrm>
              <a:off x="5327347" y="3829642"/>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200</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720869" y="4234432"/>
              <a:ext cx="540000" cy="442800"/>
            </a:xfrm>
            <a:prstGeom prst="rect">
              <a:avLst/>
            </a:prstGeom>
          </p:spPr>
        </p:pic>
      </p:grpSp>
      <p:sp>
        <p:nvSpPr>
          <p:cNvPr id="68" name="文本框 67"/>
          <p:cNvSpPr txBox="1"/>
          <p:nvPr/>
        </p:nvSpPr>
        <p:spPr>
          <a:xfrm>
            <a:off x="4342147" y="4628484"/>
            <a:ext cx="3366108" cy="1061829"/>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When the packet is forwarded inside the MPLS domain, a transit node searches the label forwarding table and replaces the top label with the label that is assigned by the next hop.</a:t>
            </a:r>
          </a:p>
        </p:txBody>
      </p:sp>
      <p:cxnSp>
        <p:nvCxnSpPr>
          <p:cNvPr id="69" name="直接连接符 41"/>
          <p:cNvCxnSpPr/>
          <p:nvPr/>
        </p:nvCxnSpPr>
        <p:spPr>
          <a:xfrm>
            <a:off x="9254049" y="2662584"/>
            <a:ext cx="1178910" cy="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矩形 42"/>
          <p:cNvSpPr/>
          <p:nvPr/>
        </p:nvSpPr>
        <p:spPr>
          <a:xfrm>
            <a:off x="10442665" y="2518008"/>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71" name="矩形 44"/>
          <p:cNvSpPr/>
          <p:nvPr/>
        </p:nvSpPr>
        <p:spPr>
          <a:xfrm>
            <a:off x="9561295" y="2401723"/>
            <a:ext cx="404277" cy="246221"/>
          </a:xfrm>
          <a:prstGeom prst="rect">
            <a:avLst/>
          </a:prstGeom>
        </p:spPr>
        <p:txBody>
          <a:bodyPr wrap="square">
            <a:noAutofit/>
          </a:bodyPr>
          <a:lstStyle/>
          <a:p>
            <a:pPr algn="ct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72" name="矩形 45"/>
          <p:cNvSpPr/>
          <p:nvPr/>
        </p:nvSpPr>
        <p:spPr>
          <a:xfrm>
            <a:off x="8776757" y="2518008"/>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73" name="矩形 46"/>
          <p:cNvSpPr/>
          <p:nvPr/>
        </p:nvSpPr>
        <p:spPr>
          <a:xfrm>
            <a:off x="8370291" y="2518008"/>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14304" y="2936921"/>
            <a:ext cx="540000" cy="442800"/>
          </a:xfrm>
          <a:prstGeom prst="rect">
            <a:avLst/>
          </a:prstGeom>
        </p:spPr>
      </p:pic>
      <p:cxnSp>
        <p:nvCxnSpPr>
          <p:cNvPr id="75" name="直接连接符 48"/>
          <p:cNvCxnSpPr/>
          <p:nvPr/>
        </p:nvCxnSpPr>
        <p:spPr>
          <a:xfrm>
            <a:off x="9361865" y="3862052"/>
            <a:ext cx="756000" cy="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6" name="矩形 50"/>
          <p:cNvSpPr/>
          <p:nvPr/>
        </p:nvSpPr>
        <p:spPr>
          <a:xfrm>
            <a:off x="9541338" y="3582141"/>
            <a:ext cx="404277" cy="246221"/>
          </a:xfrm>
          <a:prstGeom prst="rect">
            <a:avLst/>
          </a:prstGeom>
        </p:spPr>
        <p:txBody>
          <a:bodyPr wrap="square">
            <a:noAutofit/>
          </a:bodyPr>
          <a:lstStyle/>
          <a:p>
            <a:pPr algn="ctr" fontAlgn="ctr"/>
            <a:r>
              <a:rPr lang="en-US" sz="1000" dirty="0">
                <a:latin typeface="Huawei Sans" panose="020C0503030203020204" pitchFamily="34" charset="0"/>
                <a:ea typeface="方正兰亭黑简体" panose="02000000000000000000" pitchFamily="2" charset="-122"/>
                <a:sym typeface="Huawei Sans" panose="020C0503030203020204" pitchFamily="34" charset="0"/>
              </a:rPr>
              <a:t>Pop</a:t>
            </a:r>
          </a:p>
        </p:txBody>
      </p:sp>
      <p:sp>
        <p:nvSpPr>
          <p:cNvPr id="77" name="矩形 53"/>
          <p:cNvSpPr/>
          <p:nvPr/>
        </p:nvSpPr>
        <p:spPr>
          <a:xfrm>
            <a:off x="8884573" y="3700792"/>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78" name="矩形 54"/>
          <p:cNvSpPr/>
          <p:nvPr/>
        </p:nvSpPr>
        <p:spPr>
          <a:xfrm>
            <a:off x="8478107" y="3700792"/>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sp>
        <p:nvSpPr>
          <p:cNvPr id="79" name="矩形 55"/>
          <p:cNvSpPr/>
          <p:nvPr/>
        </p:nvSpPr>
        <p:spPr>
          <a:xfrm>
            <a:off x="8071707" y="3700792"/>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300</a:t>
            </a:r>
          </a:p>
        </p:txBody>
      </p:sp>
      <p:sp>
        <p:nvSpPr>
          <p:cNvPr id="80" name="矩形 56"/>
          <p:cNvSpPr/>
          <p:nvPr/>
        </p:nvSpPr>
        <p:spPr>
          <a:xfrm>
            <a:off x="10549275" y="3700792"/>
            <a:ext cx="489992" cy="289155"/>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a:t>
            </a:r>
          </a:p>
        </p:txBody>
      </p:sp>
      <p:sp>
        <p:nvSpPr>
          <p:cNvPr id="81" name="矩形 57"/>
          <p:cNvSpPr/>
          <p:nvPr/>
        </p:nvSpPr>
        <p:spPr>
          <a:xfrm>
            <a:off x="10137324" y="3700792"/>
            <a:ext cx="406467" cy="289155"/>
          </a:xfrm>
          <a:prstGeom prst="rect">
            <a:avLst/>
          </a:prstGeom>
          <a:solidFill>
            <a:srgbClr val="FFF2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eaLnBrk="0" fontAlgn="ctr" hangingPunct="0"/>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400</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36946" y="4117339"/>
            <a:ext cx="540000" cy="442800"/>
          </a:xfrm>
          <a:prstGeom prst="rect">
            <a:avLst/>
          </a:prstGeom>
        </p:spPr>
      </p:pic>
      <p:sp>
        <p:nvSpPr>
          <p:cNvPr id="83" name="文本框 82"/>
          <p:cNvSpPr txBox="1"/>
          <p:nvPr/>
        </p:nvSpPr>
        <p:spPr>
          <a:xfrm>
            <a:off x="7965772" y="4628484"/>
            <a:ext cx="3366108" cy="70564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Before the packet leaves the MPLS domain, the egress removes the label of the MPLS packet.</a:t>
            </a:r>
          </a:p>
        </p:txBody>
      </p:sp>
    </p:spTree>
    <p:extLst>
      <p:ext uri="{BB962C8B-B14F-4D97-AF65-F5344CB8AC3E}">
        <p14:creationId xmlns:p14="http://schemas.microsoft.com/office/powerpoint/2010/main" val="3989580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Basics</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MPLS Forwarding</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Static LSP Configuration</a:t>
            </a:r>
          </a:p>
        </p:txBody>
      </p:sp>
    </p:spTree>
    <p:extLst>
      <p:ext uri="{BB962C8B-B14F-4D97-AF65-F5344CB8AC3E}">
        <p14:creationId xmlns:p14="http://schemas.microsoft.com/office/powerpoint/2010/main" val="24592970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pPr marL="0" indent="0">
              <a:lnSpc>
                <a:spcPct val="100000"/>
              </a:lnSpc>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The essence of MPLS forwarding is to categorize a packet into the corresponding FEC and forward it based on the LSP pre-established for this FEC.</a:t>
            </a:r>
          </a:p>
          <a:p>
            <a:pPr lvl="1">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For the entire MPLS domain, an LSP is the path through which a packet enters and leaves the domain. An LSP can be considered as an ordered set of LSRs.</a:t>
            </a:r>
          </a:p>
          <a:p>
            <a:pPr lvl="1">
              <a:lnSpc>
                <a:spcPct val="10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For a single LSR, it needs to establish a label forwarding table, use labels to identify FECs, and bind label processing and forwarding behaviors </a:t>
            </a:r>
            <a:r>
              <a:rPr lang="en-US" altLang="zh-CN" sz="1600" dirty="0">
                <a:sym typeface="Huawei Sans" panose="020C0503030203020204" pitchFamily="34" charset="0"/>
              </a:rPr>
              <a:t>to</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FECs.</a:t>
            </a:r>
          </a:p>
        </p:txBody>
      </p:sp>
      <p:sp>
        <p:nvSpPr>
          <p:cNvPr id="4" name="标题 3"/>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Forwarding Overview</a:t>
            </a:r>
          </a:p>
        </p:txBody>
      </p:sp>
      <p:sp>
        <p:nvSpPr>
          <p:cNvPr id="71" name="Rounded Rectangle 36"/>
          <p:cNvSpPr/>
          <p:nvPr/>
        </p:nvSpPr>
        <p:spPr>
          <a:xfrm>
            <a:off x="738553" y="4164442"/>
            <a:ext cx="10714894" cy="669164"/>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 name="直接连接符 2"/>
          <p:cNvCxnSpPr/>
          <p:nvPr/>
        </p:nvCxnSpPr>
        <p:spPr>
          <a:xfrm>
            <a:off x="1525190" y="3449774"/>
            <a:ext cx="0" cy="28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556702" y="3449774"/>
            <a:ext cx="0" cy="25575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7588214" y="3449773"/>
            <a:ext cx="0" cy="20735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0619726" y="3449774"/>
            <a:ext cx="0" cy="288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4"/>
          <p:cNvCxnSpPr/>
          <p:nvPr/>
        </p:nvCxnSpPr>
        <p:spPr>
          <a:xfrm>
            <a:off x="1801051" y="4473331"/>
            <a:ext cx="853200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4297999" y="4248300"/>
            <a:ext cx="889719" cy="550542"/>
            <a:chOff x="3491651" y="4129784"/>
            <a:chExt cx="889719" cy="550542"/>
          </a:xfrm>
        </p:grpSpPr>
        <p:sp>
          <p:nvSpPr>
            <p:cNvPr id="61" name="TextBox 43"/>
            <p:cNvSpPr txBox="1"/>
            <p:nvPr/>
          </p:nvSpPr>
          <p:spPr>
            <a:xfrm>
              <a:off x="3975490" y="4372549"/>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91651" y="4129784"/>
              <a:ext cx="540000" cy="442800"/>
            </a:xfrm>
            <a:prstGeom prst="rect">
              <a:avLst/>
            </a:prstGeom>
          </p:spPr>
        </p:pic>
      </p:grpSp>
      <p:grpSp>
        <p:nvGrpSpPr>
          <p:cNvPr id="77" name="组合 76"/>
          <p:cNvGrpSpPr/>
          <p:nvPr/>
        </p:nvGrpSpPr>
        <p:grpSpPr>
          <a:xfrm>
            <a:off x="7322909" y="4244516"/>
            <a:ext cx="889720" cy="563548"/>
            <a:chOff x="8036238" y="4126000"/>
            <a:chExt cx="889720" cy="563548"/>
          </a:xfrm>
        </p:grpSpPr>
        <p:sp>
          <p:nvSpPr>
            <p:cNvPr id="63" name="TextBox 48"/>
            <p:cNvSpPr txBox="1"/>
            <p:nvPr/>
          </p:nvSpPr>
          <p:spPr>
            <a:xfrm>
              <a:off x="8520078" y="438177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36238" y="4126000"/>
              <a:ext cx="540000" cy="442800"/>
            </a:xfrm>
            <a:prstGeom prst="rect">
              <a:avLst/>
            </a:prstGeom>
          </p:spPr>
        </p:pic>
      </p:grpSp>
      <p:grpSp>
        <p:nvGrpSpPr>
          <p:cNvPr id="76" name="组合 75"/>
          <p:cNvGrpSpPr/>
          <p:nvPr/>
        </p:nvGrpSpPr>
        <p:grpSpPr>
          <a:xfrm>
            <a:off x="1258647" y="4258425"/>
            <a:ext cx="904161" cy="521666"/>
            <a:chOff x="1219357" y="4139909"/>
            <a:chExt cx="904161" cy="521666"/>
          </a:xfrm>
        </p:grpSpPr>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19357" y="4139909"/>
              <a:ext cx="540000" cy="442800"/>
            </a:xfrm>
            <a:prstGeom prst="rect">
              <a:avLst/>
            </a:prstGeom>
          </p:spPr>
        </p:pic>
        <p:sp>
          <p:nvSpPr>
            <p:cNvPr id="69" name="TextBox 43"/>
            <p:cNvSpPr txBox="1"/>
            <p:nvPr/>
          </p:nvSpPr>
          <p:spPr>
            <a:xfrm>
              <a:off x="1717638" y="4353798"/>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78" name="组合 77"/>
          <p:cNvGrpSpPr/>
          <p:nvPr/>
        </p:nvGrpSpPr>
        <p:grpSpPr>
          <a:xfrm>
            <a:off x="10347821" y="4251931"/>
            <a:ext cx="895904" cy="544774"/>
            <a:chOff x="10308531" y="4133415"/>
            <a:chExt cx="895904" cy="544774"/>
          </a:xfrm>
        </p:grpSpPr>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308531" y="4133415"/>
              <a:ext cx="540000" cy="442800"/>
            </a:xfrm>
            <a:prstGeom prst="rect">
              <a:avLst/>
            </a:prstGeom>
          </p:spPr>
        </p:pic>
        <p:sp>
          <p:nvSpPr>
            <p:cNvPr id="70" name="TextBox 43"/>
            <p:cNvSpPr txBox="1"/>
            <p:nvPr/>
          </p:nvSpPr>
          <p:spPr>
            <a:xfrm>
              <a:off x="10798555" y="4370412"/>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grpSp>
      <p:sp>
        <p:nvSpPr>
          <p:cNvPr id="74" name="Rectangle 67"/>
          <p:cNvSpPr/>
          <p:nvPr/>
        </p:nvSpPr>
        <p:spPr>
          <a:xfrm>
            <a:off x="5475482" y="4158139"/>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72" name="Freeform 159"/>
          <p:cNvSpPr>
            <a:spLocks noChangeAspect="1"/>
          </p:cNvSpPr>
          <p:nvPr/>
        </p:nvSpPr>
        <p:spPr>
          <a:xfrm flipH="1">
            <a:off x="836496" y="309288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976662" y="3261482"/>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79" name="直接连接符 55"/>
          <p:cNvCxnSpPr/>
          <p:nvPr/>
        </p:nvCxnSpPr>
        <p:spPr>
          <a:xfrm>
            <a:off x="1633467" y="3734842"/>
            <a:ext cx="0" cy="513541"/>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a:xfrm>
            <a:off x="1613619" y="3866209"/>
            <a:ext cx="1756276" cy="338701"/>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sp>
        <p:nvSpPr>
          <p:cNvPr id="87" name="Freeform 159"/>
          <p:cNvSpPr>
            <a:spLocks noChangeAspect="1"/>
          </p:cNvSpPr>
          <p:nvPr/>
        </p:nvSpPr>
        <p:spPr>
          <a:xfrm flipH="1">
            <a:off x="3868008" y="309288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a:off x="4008174" y="3261482"/>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2.2.2.0/24</a:t>
            </a:r>
          </a:p>
        </p:txBody>
      </p:sp>
      <p:cxnSp>
        <p:nvCxnSpPr>
          <p:cNvPr id="89" name="直接连接符 55"/>
          <p:cNvCxnSpPr/>
          <p:nvPr/>
        </p:nvCxnSpPr>
        <p:spPr>
          <a:xfrm>
            <a:off x="4664979" y="3734842"/>
            <a:ext cx="0" cy="513541"/>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4645130" y="3866209"/>
            <a:ext cx="1756277" cy="318944"/>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sp>
        <p:nvSpPr>
          <p:cNvPr id="95" name="Freeform 159"/>
          <p:cNvSpPr>
            <a:spLocks noChangeAspect="1"/>
          </p:cNvSpPr>
          <p:nvPr/>
        </p:nvSpPr>
        <p:spPr>
          <a:xfrm flipH="1">
            <a:off x="6899520" y="309288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7039686" y="3261482"/>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cxnSp>
        <p:nvCxnSpPr>
          <p:cNvPr id="97" name="直接连接符 55"/>
          <p:cNvCxnSpPr/>
          <p:nvPr/>
        </p:nvCxnSpPr>
        <p:spPr>
          <a:xfrm>
            <a:off x="7696491" y="3734842"/>
            <a:ext cx="0" cy="513541"/>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7676643" y="3866209"/>
            <a:ext cx="1804758" cy="31365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sp>
        <p:nvSpPr>
          <p:cNvPr id="101" name="Freeform 159"/>
          <p:cNvSpPr>
            <a:spLocks noChangeAspect="1"/>
          </p:cNvSpPr>
          <p:nvPr/>
        </p:nvSpPr>
        <p:spPr>
          <a:xfrm flipH="1">
            <a:off x="9931032" y="309288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10071198" y="3261482"/>
            <a:ext cx="1191324" cy="37838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4.4.4.0/24</a:t>
            </a:r>
          </a:p>
        </p:txBody>
      </p:sp>
      <p:cxnSp>
        <p:nvCxnSpPr>
          <p:cNvPr id="110" name="直接连接符 109"/>
          <p:cNvCxnSpPr/>
          <p:nvPr/>
        </p:nvCxnSpPr>
        <p:spPr>
          <a:xfrm>
            <a:off x="1633467" y="6250186"/>
            <a:ext cx="8826971" cy="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a:xfrm>
            <a:off x="1556281" y="5555816"/>
            <a:ext cx="2278188" cy="738664"/>
          </a:xfrm>
          <a:prstGeom prst="rect">
            <a:avLst/>
          </a:prstGeom>
          <a:noFill/>
        </p:spPr>
        <p:txBody>
          <a:bodyPr wrap="square" rtlCol="0">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FEC1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LSP1: {R1, R2, R3, R4}</a:t>
            </a:r>
          </a:p>
        </p:txBody>
      </p:sp>
      <p:cxnSp>
        <p:nvCxnSpPr>
          <p:cNvPr id="112" name="直接连接符 111"/>
          <p:cNvCxnSpPr/>
          <p:nvPr/>
        </p:nvCxnSpPr>
        <p:spPr>
          <a:xfrm>
            <a:off x="4645131" y="5850955"/>
            <a:ext cx="5815307" cy="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702514" y="5470578"/>
            <a:ext cx="2757924" cy="0"/>
          </a:xfrm>
          <a:prstGeom prst="line">
            <a:avLst/>
          </a:prstGeom>
          <a:ln w="12700">
            <a:solidFill>
              <a:schemeClr val="tx1"/>
            </a:solidFill>
            <a:prstDash val="lgDashDot"/>
            <a:tailEnd type="triangle"/>
          </a:ln>
        </p:spPr>
        <p:style>
          <a:lnRef idx="1">
            <a:schemeClr val="accent1"/>
          </a:lnRef>
          <a:fillRef idx="0">
            <a:schemeClr val="accent1"/>
          </a:fillRef>
          <a:effectRef idx="0">
            <a:schemeClr val="accent1"/>
          </a:effectRef>
          <a:fontRef idx="minor">
            <a:schemeClr val="tx1"/>
          </a:fontRef>
        </p:style>
      </p:cxnSp>
      <p:sp>
        <p:nvSpPr>
          <p:cNvPr id="116" name="文本框 115"/>
          <p:cNvSpPr txBox="1"/>
          <p:nvPr/>
        </p:nvSpPr>
        <p:spPr>
          <a:xfrm>
            <a:off x="4561782" y="5153987"/>
            <a:ext cx="1888659" cy="738664"/>
          </a:xfrm>
          <a:prstGeom prst="rect">
            <a:avLst/>
          </a:prstGeom>
          <a:noFill/>
        </p:spPr>
        <p:txBody>
          <a:bodyPr wrap="square" rtlCol="0">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FEC1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100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LSP2: {R2, R3, R4}</a:t>
            </a:r>
          </a:p>
        </p:txBody>
      </p:sp>
      <p:sp>
        <p:nvSpPr>
          <p:cNvPr id="117" name="文本框 116"/>
          <p:cNvSpPr txBox="1"/>
          <p:nvPr/>
        </p:nvSpPr>
        <p:spPr>
          <a:xfrm>
            <a:off x="7599774" y="4766804"/>
            <a:ext cx="1499128" cy="738664"/>
          </a:xfrm>
          <a:prstGeom prst="rect">
            <a:avLst/>
          </a:prstGeom>
          <a:noFill/>
        </p:spPr>
        <p:txBody>
          <a:bodyPr wrap="square" rtlCol="0">
            <a:noAutofit/>
          </a:bodyPr>
          <a:lstStyle/>
          <a:p>
            <a:pP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FEC1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200</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LSP3: {R3, R4}</a:t>
            </a:r>
          </a:p>
        </p:txBody>
      </p:sp>
      <p:grpSp>
        <p:nvGrpSpPr>
          <p:cNvPr id="2" name="组合 1"/>
          <p:cNvGrpSpPr/>
          <p:nvPr/>
        </p:nvGrpSpPr>
        <p:grpSpPr>
          <a:xfrm>
            <a:off x="8653852" y="35262"/>
            <a:ext cx="3440970" cy="312029"/>
            <a:chOff x="8653852" y="35262"/>
            <a:chExt cx="3440970" cy="312029"/>
          </a:xfrm>
        </p:grpSpPr>
        <p:sp>
          <p:nvSpPr>
            <p:cNvPr id="48" name="五边形 47"/>
            <p:cNvSpPr/>
            <p:nvPr/>
          </p:nvSpPr>
          <p:spPr bwMode="auto">
            <a:xfrm>
              <a:off x="8653852" y="35262"/>
              <a:ext cx="1152000" cy="31202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50" name="燕尾形 49"/>
            <p:cNvSpPr/>
            <p:nvPr/>
          </p:nvSpPr>
          <p:spPr bwMode="auto">
            <a:xfrm>
              <a:off x="9702937" y="35262"/>
              <a:ext cx="13068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51" name="燕尾形 50"/>
            <p:cNvSpPr/>
            <p:nvPr/>
          </p:nvSpPr>
          <p:spPr bwMode="auto">
            <a:xfrm>
              <a:off x="10906822" y="35262"/>
              <a:ext cx="1188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1753224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a:xfrm>
            <a:off x="918172" y="5192828"/>
            <a:ext cx="11273828" cy="831600"/>
          </a:xfrm>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a:t>
            </a:r>
            <a:r>
              <a:rPr lang="en-US" dirty="0">
                <a:sym typeface="Huawei Sans" panose="020C0503030203020204" pitchFamily="34" charset="0"/>
              </a:rPr>
              <a:t>Implementation and Configuration</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351019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59"/>
          <p:cNvSpPr>
            <a:spLocks noGrp="1"/>
          </p:cNvSpPr>
          <p:nvPr>
            <p:ph type="body" sz="quarter" idx="10"/>
          </p:nvPr>
        </p:nvSpPr>
        <p:spPr/>
        <p:txBody>
          <a:bodyPr wrap="square">
            <a:noAutofit/>
          </a:bodyPr>
          <a:lstStyle/>
          <a:p>
            <a:pPr marL="0" indent="0">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The MPLS architecture consists of a control plane and a forwarding plane.</a:t>
            </a:r>
          </a:p>
          <a:p>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Architecture</a:t>
            </a:r>
          </a:p>
        </p:txBody>
      </p:sp>
      <p:grpSp>
        <p:nvGrpSpPr>
          <p:cNvPr id="40" name="组合 39"/>
          <p:cNvGrpSpPr/>
          <p:nvPr/>
        </p:nvGrpSpPr>
        <p:grpSpPr>
          <a:xfrm>
            <a:off x="736914" y="1958109"/>
            <a:ext cx="5676327" cy="4034968"/>
            <a:chOff x="1326852" y="2001968"/>
            <a:chExt cx="5676327" cy="4034968"/>
          </a:xfrm>
        </p:grpSpPr>
        <p:sp>
          <p:nvSpPr>
            <p:cNvPr id="42" name="矩形 54"/>
            <p:cNvSpPr/>
            <p:nvPr/>
          </p:nvSpPr>
          <p:spPr>
            <a:xfrm>
              <a:off x="1332290" y="4442482"/>
              <a:ext cx="5670889" cy="1594454"/>
            </a:xfrm>
            <a:prstGeom prst="rect">
              <a:avLst/>
            </a:prstGeom>
            <a:solidFill>
              <a:srgbClr val="D9ECFF"/>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43" name="矩形 64"/>
            <p:cNvSpPr/>
            <p:nvPr/>
          </p:nvSpPr>
          <p:spPr>
            <a:xfrm>
              <a:off x="1464057" y="4446209"/>
              <a:ext cx="1656184" cy="338554"/>
            </a:xfrm>
            <a:prstGeom prst="rect">
              <a:avLst/>
            </a:prstGeom>
          </p:spPr>
          <p:txBody>
            <a:bodyPr wrap="square">
              <a:noAutofit/>
            </a:bodyPr>
            <a:lstStyle/>
            <a:p>
              <a:pPr fontAlgn="ctr"/>
              <a:r>
                <a:rPr lang="en-US" sz="1600" b="1" dirty="0">
                  <a:latin typeface="Huawei Sans" panose="020C0503030203020204" pitchFamily="34" charset="0"/>
                </a:rPr>
                <a:t>User plane</a:t>
              </a:r>
            </a:p>
          </p:txBody>
        </p:sp>
        <p:sp>
          <p:nvSpPr>
            <p:cNvPr id="48" name="矩形 47"/>
            <p:cNvSpPr/>
            <p:nvPr/>
          </p:nvSpPr>
          <p:spPr>
            <a:xfrm>
              <a:off x="1326852" y="2001968"/>
              <a:ext cx="5670889" cy="2372791"/>
            </a:xfrm>
            <a:prstGeom prst="rect">
              <a:avLst/>
            </a:prstGeom>
            <a:solidFill>
              <a:srgbClr val="D9ECFF"/>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49" name="矩形 48"/>
            <p:cNvSpPr/>
            <p:nvPr/>
          </p:nvSpPr>
          <p:spPr>
            <a:xfrm>
              <a:off x="1458619" y="2004308"/>
              <a:ext cx="1656184" cy="338554"/>
            </a:xfrm>
            <a:prstGeom prst="rect">
              <a:avLst/>
            </a:prstGeom>
          </p:spPr>
          <p:txBody>
            <a:bodyPr wrap="square">
              <a:noAutofit/>
            </a:bodyPr>
            <a:lstStyle/>
            <a:p>
              <a:pPr fontAlgn="ctr"/>
              <a:r>
                <a:rPr lang="en-US" sz="1600" b="1" dirty="0">
                  <a:latin typeface="Huawei Sans" panose="020C0503030203020204" pitchFamily="34" charset="0"/>
                </a:rPr>
                <a:t>Control plane</a:t>
              </a:r>
            </a:p>
          </p:txBody>
        </p:sp>
        <p:sp>
          <p:nvSpPr>
            <p:cNvPr id="52" name="矩形 51"/>
            <p:cNvSpPr/>
            <p:nvPr/>
          </p:nvSpPr>
          <p:spPr>
            <a:xfrm>
              <a:off x="1574086" y="379322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LIB</a:t>
              </a:r>
            </a:p>
          </p:txBody>
        </p:sp>
        <p:sp>
          <p:nvSpPr>
            <p:cNvPr id="54" name="矩形 53"/>
            <p:cNvSpPr/>
            <p:nvPr/>
          </p:nvSpPr>
          <p:spPr>
            <a:xfrm>
              <a:off x="4205981" y="379322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LDP</a:t>
              </a:r>
            </a:p>
          </p:txBody>
        </p:sp>
        <p:sp>
          <p:nvSpPr>
            <p:cNvPr id="55" name="矩形 54"/>
            <p:cNvSpPr/>
            <p:nvPr/>
          </p:nvSpPr>
          <p:spPr>
            <a:xfrm>
              <a:off x="4205981" y="3101868"/>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RIB</a:t>
              </a:r>
            </a:p>
          </p:txBody>
        </p:sp>
        <p:sp>
          <p:nvSpPr>
            <p:cNvPr id="57" name="矩形 56"/>
            <p:cNvSpPr/>
            <p:nvPr/>
          </p:nvSpPr>
          <p:spPr>
            <a:xfrm>
              <a:off x="4205981" y="2407674"/>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IP routing protocols</a:t>
              </a:r>
            </a:p>
          </p:txBody>
        </p:sp>
        <p:sp>
          <p:nvSpPr>
            <p:cNvPr id="58" name="矩形 57"/>
            <p:cNvSpPr/>
            <p:nvPr/>
          </p:nvSpPr>
          <p:spPr>
            <a:xfrm>
              <a:off x="4205981" y="475616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FIB</a:t>
              </a:r>
            </a:p>
          </p:txBody>
        </p:sp>
        <p:sp>
          <p:nvSpPr>
            <p:cNvPr id="59" name="矩形 58"/>
            <p:cNvSpPr/>
            <p:nvPr/>
          </p:nvSpPr>
          <p:spPr>
            <a:xfrm>
              <a:off x="4205981" y="5410116"/>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chemeClr val="tx1"/>
                  </a:solidFill>
                  <a:latin typeface="Huawei Sans" panose="020C0503030203020204" pitchFamily="34" charset="0"/>
                </a:rPr>
                <a:t>LFIB</a:t>
              </a:r>
            </a:p>
          </p:txBody>
        </p:sp>
        <p:cxnSp>
          <p:nvCxnSpPr>
            <p:cNvPr id="63" name="直接箭头连接符 62"/>
            <p:cNvCxnSpPr>
              <a:stCxn id="57" idx="2"/>
              <a:endCxn id="55" idx="0"/>
            </p:cNvCxnSpPr>
            <p:nvPr/>
          </p:nvCxnSpPr>
          <p:spPr>
            <a:xfrm>
              <a:off x="5357019" y="2801649"/>
              <a:ext cx="0" cy="300219"/>
            </a:xfrm>
            <a:prstGeom prst="straightConnector1">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stCxn id="55" idx="2"/>
              <a:endCxn id="54" idx="0"/>
            </p:cNvCxnSpPr>
            <p:nvPr/>
          </p:nvCxnSpPr>
          <p:spPr>
            <a:xfrm>
              <a:off x="5357019" y="3495843"/>
              <a:ext cx="0" cy="297383"/>
            </a:xfrm>
            <a:prstGeom prst="straightConnector1">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a:stCxn id="54" idx="2"/>
              <a:endCxn id="58" idx="0"/>
            </p:cNvCxnSpPr>
            <p:nvPr/>
          </p:nvCxnSpPr>
          <p:spPr>
            <a:xfrm>
              <a:off x="5357019" y="4187201"/>
              <a:ext cx="0" cy="568965"/>
            </a:xfrm>
            <a:prstGeom prst="straightConnector1">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a:stCxn id="58" idx="2"/>
              <a:endCxn id="59" idx="0"/>
            </p:cNvCxnSpPr>
            <p:nvPr/>
          </p:nvCxnSpPr>
          <p:spPr>
            <a:xfrm>
              <a:off x="5357019" y="5150141"/>
              <a:ext cx="0" cy="259975"/>
            </a:xfrm>
            <a:prstGeom prst="straightConnector1">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stCxn id="54" idx="1"/>
              <a:endCxn id="52" idx="3"/>
            </p:cNvCxnSpPr>
            <p:nvPr/>
          </p:nvCxnSpPr>
          <p:spPr>
            <a:xfrm flipH="1">
              <a:off x="3876162" y="3990214"/>
              <a:ext cx="329819" cy="0"/>
            </a:xfrm>
            <a:prstGeom prst="straightConnector1">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8" name="肘形连接符 67"/>
            <p:cNvCxnSpPr>
              <a:stCxn id="55" idx="3"/>
              <a:endCxn id="58" idx="3"/>
            </p:cNvCxnSpPr>
            <p:nvPr/>
          </p:nvCxnSpPr>
          <p:spPr>
            <a:xfrm>
              <a:off x="6508057" y="3298856"/>
              <a:ext cx="12700" cy="1654298"/>
            </a:xfrm>
            <a:prstGeom prst="bentConnector3">
              <a:avLst>
                <a:gd name="adj1" fmla="val 1800000"/>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9" name="肘形连接符 68"/>
            <p:cNvCxnSpPr>
              <a:stCxn id="54" idx="3"/>
              <a:endCxn id="59" idx="3"/>
            </p:cNvCxnSpPr>
            <p:nvPr/>
          </p:nvCxnSpPr>
          <p:spPr>
            <a:xfrm>
              <a:off x="6508057" y="3990214"/>
              <a:ext cx="12700" cy="1616890"/>
            </a:xfrm>
            <a:prstGeom prst="bentConnector3">
              <a:avLst>
                <a:gd name="adj1" fmla="val 2947827"/>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sp>
        <p:nvSpPr>
          <p:cNvPr id="70" name="圆角矩形 75"/>
          <p:cNvSpPr/>
          <p:nvPr/>
        </p:nvSpPr>
        <p:spPr>
          <a:xfrm>
            <a:off x="6698278" y="1914155"/>
            <a:ext cx="4262544" cy="188511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rPr>
              <a:t>Control plane:</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Generates and maintains routing information and label information.</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Runs IP routing protocols and LDP, and stores a RIB and a LIB.</a:t>
            </a:r>
          </a:p>
          <a:p>
            <a:pPr marL="360000" indent="-180000" fontAlgn="ctr">
              <a:lnSpc>
                <a:spcPts val="2600"/>
              </a:lnSpc>
              <a:spcBef>
                <a:spcPts val="0"/>
              </a:spcBef>
              <a:spcAft>
                <a:spcPts val="600"/>
              </a:spcAft>
              <a:buFont typeface="Huawei Sans" panose="020C0503030203020204" pitchFamily="34" charset="0"/>
              <a:buChar char="▫"/>
            </a:pPr>
            <a:endParaRPr lang="en-US" altLang="zh-CN" sz="1400" dirty="0">
              <a:solidFill>
                <a:prstClr val="black"/>
              </a:solidFill>
              <a:latin typeface="Huawei Sans" panose="020C0503030203020204" pitchFamily="34" charset="0"/>
            </a:endParaRPr>
          </a:p>
        </p:txBody>
      </p:sp>
      <p:sp>
        <p:nvSpPr>
          <p:cNvPr id="71" name="圆角矩形 75"/>
          <p:cNvSpPr/>
          <p:nvPr/>
        </p:nvSpPr>
        <p:spPr>
          <a:xfrm>
            <a:off x="6698278" y="4352328"/>
            <a:ext cx="4295761" cy="159445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r>
              <a:rPr lang="en-US" sz="1600" dirty="0">
                <a:solidFill>
                  <a:prstClr val="black"/>
                </a:solidFill>
                <a:latin typeface="Huawei Sans" panose="020C0503030203020204" pitchFamily="34" charset="0"/>
              </a:rPr>
              <a:t>Forwarding plane (also called data plane)</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Forwards common IP packets and MPLS labeled packets.</a:t>
            </a:r>
          </a:p>
          <a:p>
            <a:pPr marL="360000" indent="-180000" fontAlgn="ctr">
              <a:lnSpc>
                <a:spcPts val="2600"/>
              </a:lnSpc>
              <a:spcBef>
                <a:spcPts val="0"/>
              </a:spcBef>
              <a:spcAft>
                <a:spcPts val="600"/>
              </a:spcAft>
              <a:buFont typeface="Huawei Sans" panose="020C0503030203020204" pitchFamily="34" charset="0"/>
              <a:buChar char="▫"/>
            </a:pPr>
            <a:r>
              <a:rPr lang="en-US" sz="1400" dirty="0">
                <a:solidFill>
                  <a:prstClr val="black"/>
                </a:solidFill>
                <a:latin typeface="Huawei Sans" panose="020C0503030203020204" pitchFamily="34" charset="0"/>
              </a:rPr>
              <a:t>Stores a FIB and an LFIB.</a:t>
            </a:r>
          </a:p>
          <a:p>
            <a:pPr marL="360000" indent="-180000" fontAlgn="ctr">
              <a:lnSpc>
                <a:spcPts val="2600"/>
              </a:lnSpc>
              <a:spcBef>
                <a:spcPts val="0"/>
              </a:spcBef>
              <a:spcAft>
                <a:spcPts val="600"/>
              </a:spcAft>
              <a:buFont typeface="Huawei Sans" panose="020C0503030203020204" pitchFamily="34" charset="0"/>
              <a:buChar char="▫"/>
            </a:pPr>
            <a:endParaRPr lang="en-US" altLang="zh-CN" sz="1400" dirty="0">
              <a:solidFill>
                <a:prstClr val="black"/>
              </a:solidFill>
              <a:latin typeface="Huawei Sans" panose="020C0503030203020204" pitchFamily="34" charset="0"/>
            </a:endParaRPr>
          </a:p>
        </p:txBody>
      </p:sp>
      <p:grpSp>
        <p:nvGrpSpPr>
          <p:cNvPr id="27" name="组合 26"/>
          <p:cNvGrpSpPr/>
          <p:nvPr/>
        </p:nvGrpSpPr>
        <p:grpSpPr>
          <a:xfrm>
            <a:off x="8653852" y="35262"/>
            <a:ext cx="3440970" cy="312029"/>
            <a:chOff x="8653852" y="35262"/>
            <a:chExt cx="3440970" cy="312029"/>
          </a:xfrm>
        </p:grpSpPr>
        <p:sp>
          <p:nvSpPr>
            <p:cNvPr id="28" name="五边形 27"/>
            <p:cNvSpPr/>
            <p:nvPr/>
          </p:nvSpPr>
          <p:spPr bwMode="auto">
            <a:xfrm>
              <a:off x="8653852" y="35262"/>
              <a:ext cx="1152000" cy="31202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29" name="燕尾形 28"/>
            <p:cNvSpPr/>
            <p:nvPr/>
          </p:nvSpPr>
          <p:spPr bwMode="auto">
            <a:xfrm>
              <a:off x="9702937" y="35262"/>
              <a:ext cx="13068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30" name="燕尾形 29"/>
            <p:cNvSpPr/>
            <p:nvPr/>
          </p:nvSpPr>
          <p:spPr bwMode="auto">
            <a:xfrm>
              <a:off x="10906822" y="35262"/>
              <a:ext cx="1188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35946416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Control Plane and Forwarding Plane</a:t>
            </a:r>
          </a:p>
        </p:txBody>
      </p:sp>
      <p:sp>
        <p:nvSpPr>
          <p:cNvPr id="33" name="矩形 54"/>
          <p:cNvSpPr/>
          <p:nvPr/>
        </p:nvSpPr>
        <p:spPr>
          <a:xfrm>
            <a:off x="2021989" y="4508786"/>
            <a:ext cx="3106992" cy="1594454"/>
          </a:xfrm>
          <a:prstGeom prst="rect">
            <a:avLst/>
          </a:prstGeom>
          <a:solidFill>
            <a:srgbClr val="D9ECFF"/>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34" name="矩形 64"/>
          <p:cNvSpPr/>
          <p:nvPr/>
        </p:nvSpPr>
        <p:spPr>
          <a:xfrm>
            <a:off x="2029582" y="4512513"/>
            <a:ext cx="1656184" cy="307777"/>
          </a:xfrm>
          <a:prstGeom prst="rect">
            <a:avLst/>
          </a:prstGeom>
        </p:spPr>
        <p:txBody>
          <a:bodyPr wrap="square">
            <a:noAutofit/>
          </a:bodyPr>
          <a:lstStyle/>
          <a:p>
            <a:pPr fontAlgn="ctr"/>
            <a:r>
              <a:rPr lang="en-US" sz="1400" b="1" dirty="0">
                <a:latin typeface="Huawei Sans" panose="020C0503030203020204" pitchFamily="34" charset="0"/>
              </a:rPr>
              <a:t>User plane</a:t>
            </a:r>
          </a:p>
        </p:txBody>
      </p:sp>
      <p:sp>
        <p:nvSpPr>
          <p:cNvPr id="21" name="矩形 20"/>
          <p:cNvSpPr/>
          <p:nvPr/>
        </p:nvSpPr>
        <p:spPr>
          <a:xfrm>
            <a:off x="2016551" y="2068272"/>
            <a:ext cx="3106992" cy="2372791"/>
          </a:xfrm>
          <a:prstGeom prst="rect">
            <a:avLst/>
          </a:prstGeom>
          <a:solidFill>
            <a:srgbClr val="D9ECFF"/>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22" name="矩形 21"/>
          <p:cNvSpPr/>
          <p:nvPr/>
        </p:nvSpPr>
        <p:spPr>
          <a:xfrm>
            <a:off x="2024144" y="2070612"/>
            <a:ext cx="1656184" cy="307777"/>
          </a:xfrm>
          <a:prstGeom prst="rect">
            <a:avLst/>
          </a:prstGeom>
        </p:spPr>
        <p:txBody>
          <a:bodyPr wrap="square">
            <a:noAutofit/>
          </a:bodyPr>
          <a:lstStyle/>
          <a:p>
            <a:pPr fontAlgn="ctr"/>
            <a:r>
              <a:rPr lang="en-US" sz="1400" b="1" dirty="0">
                <a:latin typeface="Huawei Sans" panose="020C0503030203020204" pitchFamily="34" charset="0"/>
              </a:rPr>
              <a:t>Control plane</a:t>
            </a:r>
          </a:p>
        </p:txBody>
      </p:sp>
      <p:sp>
        <p:nvSpPr>
          <p:cNvPr id="35" name="矩形 34"/>
          <p:cNvSpPr/>
          <p:nvPr/>
        </p:nvSpPr>
        <p:spPr>
          <a:xfrm>
            <a:off x="2311639" y="385953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LDP</a:t>
            </a:r>
          </a:p>
        </p:txBody>
      </p:sp>
      <p:sp>
        <p:nvSpPr>
          <p:cNvPr id="36" name="矩形 35"/>
          <p:cNvSpPr/>
          <p:nvPr/>
        </p:nvSpPr>
        <p:spPr>
          <a:xfrm>
            <a:off x="2311639" y="3168172"/>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RIB</a:t>
            </a:r>
          </a:p>
        </p:txBody>
      </p:sp>
      <p:sp>
        <p:nvSpPr>
          <p:cNvPr id="37" name="矩形 36"/>
          <p:cNvSpPr/>
          <p:nvPr/>
        </p:nvSpPr>
        <p:spPr>
          <a:xfrm>
            <a:off x="2311639" y="2473978"/>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IP routing protocols</a:t>
            </a:r>
          </a:p>
        </p:txBody>
      </p:sp>
      <p:sp>
        <p:nvSpPr>
          <p:cNvPr id="38" name="矩形 37"/>
          <p:cNvSpPr/>
          <p:nvPr/>
        </p:nvSpPr>
        <p:spPr>
          <a:xfrm>
            <a:off x="2311639" y="482247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FIB</a:t>
            </a:r>
          </a:p>
        </p:txBody>
      </p:sp>
      <p:sp>
        <p:nvSpPr>
          <p:cNvPr id="39" name="矩形 38"/>
          <p:cNvSpPr/>
          <p:nvPr/>
        </p:nvSpPr>
        <p:spPr>
          <a:xfrm>
            <a:off x="2311639" y="547642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LFIB</a:t>
            </a:r>
          </a:p>
        </p:txBody>
      </p:sp>
      <p:cxnSp>
        <p:nvCxnSpPr>
          <p:cNvPr id="58" name="肘形连接符 57"/>
          <p:cNvCxnSpPr>
            <a:stCxn id="36" idx="3"/>
            <a:endCxn id="38" idx="3"/>
          </p:cNvCxnSpPr>
          <p:nvPr/>
        </p:nvCxnSpPr>
        <p:spPr>
          <a:xfrm>
            <a:off x="4613715" y="3365160"/>
            <a:ext cx="12700" cy="1654298"/>
          </a:xfrm>
          <a:prstGeom prst="bentConnector3">
            <a:avLst>
              <a:gd name="adj1" fmla="val 1800000"/>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35" idx="3"/>
            <a:endCxn id="39" idx="3"/>
          </p:cNvCxnSpPr>
          <p:nvPr/>
        </p:nvCxnSpPr>
        <p:spPr>
          <a:xfrm>
            <a:off x="4613715" y="4056518"/>
            <a:ext cx="12700" cy="1616890"/>
          </a:xfrm>
          <a:prstGeom prst="bentConnector3">
            <a:avLst>
              <a:gd name="adj1" fmla="val 3022354"/>
            </a:avLst>
          </a:prstGeom>
          <a:ln w="57150">
            <a:solidFill>
              <a:srgbClr val="3FCDFF"/>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471702" y="2347401"/>
            <a:ext cx="1252589" cy="307777"/>
          </a:xfrm>
          <a:prstGeom prst="rect">
            <a:avLst/>
          </a:prstGeom>
        </p:spPr>
        <p:txBody>
          <a:bodyPr wrap="square">
            <a:noAutofit/>
          </a:bodyPr>
          <a:lstStyle/>
          <a:p>
            <a:pPr algn="ctr" fontAlgn="ctr"/>
            <a:r>
              <a:rPr lang="en-US" sz="1200" b="1" dirty="0">
                <a:latin typeface="Huawei Sans" panose="020C0503030203020204" pitchFamily="34" charset="0"/>
              </a:rPr>
              <a:t>Routing information exchange</a:t>
            </a:r>
          </a:p>
        </p:txBody>
      </p:sp>
      <p:sp>
        <p:nvSpPr>
          <p:cNvPr id="27" name="矩形 26"/>
          <p:cNvSpPr/>
          <p:nvPr/>
        </p:nvSpPr>
        <p:spPr>
          <a:xfrm>
            <a:off x="471702" y="3712852"/>
            <a:ext cx="1252589" cy="307777"/>
          </a:xfrm>
          <a:prstGeom prst="rect">
            <a:avLst/>
          </a:prstGeom>
        </p:spPr>
        <p:txBody>
          <a:bodyPr wrap="square">
            <a:noAutofit/>
          </a:bodyPr>
          <a:lstStyle/>
          <a:p>
            <a:pPr algn="ctr" fontAlgn="ctr"/>
            <a:r>
              <a:rPr lang="en-US" sz="1200" b="1" dirty="0">
                <a:latin typeface="Huawei Sans" panose="020C0503030203020204" pitchFamily="34" charset="0"/>
              </a:rPr>
              <a:t>Label information exchange</a:t>
            </a:r>
          </a:p>
        </p:txBody>
      </p:sp>
      <p:sp>
        <p:nvSpPr>
          <p:cNvPr id="5" name="左右箭头 4"/>
          <p:cNvSpPr/>
          <p:nvPr/>
        </p:nvSpPr>
        <p:spPr>
          <a:xfrm>
            <a:off x="1648497" y="2531744"/>
            <a:ext cx="663142" cy="288056"/>
          </a:xfrm>
          <a:prstGeom prst="leftRight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28" name="左右箭头 27"/>
          <p:cNvSpPr/>
          <p:nvPr/>
        </p:nvSpPr>
        <p:spPr>
          <a:xfrm>
            <a:off x="1648497" y="3909290"/>
            <a:ext cx="663142" cy="288056"/>
          </a:xfrm>
          <a:prstGeom prst="leftRight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29" name="矩形 54"/>
          <p:cNvSpPr/>
          <p:nvPr/>
        </p:nvSpPr>
        <p:spPr>
          <a:xfrm>
            <a:off x="7196032" y="4508786"/>
            <a:ext cx="3071006" cy="1594454"/>
          </a:xfrm>
          <a:prstGeom prst="rect">
            <a:avLst/>
          </a:prstGeom>
          <a:solidFill>
            <a:srgbClr val="D9ECFF"/>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31" name="矩形 64"/>
          <p:cNvSpPr/>
          <p:nvPr/>
        </p:nvSpPr>
        <p:spPr>
          <a:xfrm>
            <a:off x="7203625" y="4512513"/>
            <a:ext cx="1656184" cy="307777"/>
          </a:xfrm>
          <a:prstGeom prst="rect">
            <a:avLst/>
          </a:prstGeom>
        </p:spPr>
        <p:txBody>
          <a:bodyPr wrap="square">
            <a:noAutofit/>
          </a:bodyPr>
          <a:lstStyle/>
          <a:p>
            <a:pPr fontAlgn="ctr"/>
            <a:r>
              <a:rPr lang="en-US" sz="1400" b="1" dirty="0">
                <a:latin typeface="Huawei Sans" panose="020C0503030203020204" pitchFamily="34" charset="0"/>
              </a:rPr>
              <a:t>User plane</a:t>
            </a:r>
          </a:p>
        </p:txBody>
      </p:sp>
      <p:sp>
        <p:nvSpPr>
          <p:cNvPr id="32" name="矩形 31"/>
          <p:cNvSpPr/>
          <p:nvPr/>
        </p:nvSpPr>
        <p:spPr>
          <a:xfrm>
            <a:off x="7190594" y="2068272"/>
            <a:ext cx="3071006" cy="2372791"/>
          </a:xfrm>
          <a:prstGeom prst="rect">
            <a:avLst/>
          </a:prstGeom>
          <a:solidFill>
            <a:schemeClr val="bg1">
              <a:lumMod val="9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200">
              <a:latin typeface="Huawei Sans" panose="020C0503030203020204" pitchFamily="34" charset="0"/>
            </a:endParaRPr>
          </a:p>
        </p:txBody>
      </p:sp>
      <p:sp>
        <p:nvSpPr>
          <p:cNvPr id="40" name="矩形 39"/>
          <p:cNvSpPr/>
          <p:nvPr/>
        </p:nvSpPr>
        <p:spPr>
          <a:xfrm>
            <a:off x="7198187" y="2070612"/>
            <a:ext cx="1656184" cy="307777"/>
          </a:xfrm>
          <a:prstGeom prst="rect">
            <a:avLst/>
          </a:prstGeom>
        </p:spPr>
        <p:txBody>
          <a:bodyPr wrap="square">
            <a:noAutofit/>
          </a:bodyPr>
          <a:lstStyle/>
          <a:p>
            <a:pPr fontAlgn="ctr"/>
            <a:r>
              <a:rPr lang="en-US" sz="1400" b="1" dirty="0">
                <a:solidFill>
                  <a:schemeClr val="bg1">
                    <a:lumMod val="50000"/>
                  </a:schemeClr>
                </a:solidFill>
                <a:latin typeface="Huawei Sans" panose="020C0503030203020204" pitchFamily="34" charset="0"/>
              </a:rPr>
              <a:t>Control plane</a:t>
            </a:r>
          </a:p>
        </p:txBody>
      </p:sp>
      <p:sp>
        <p:nvSpPr>
          <p:cNvPr id="42" name="矩形 41"/>
          <p:cNvSpPr/>
          <p:nvPr/>
        </p:nvSpPr>
        <p:spPr>
          <a:xfrm>
            <a:off x="7485682" y="3859530"/>
            <a:ext cx="2302076" cy="393975"/>
          </a:xfrm>
          <a:prstGeom prst="rect">
            <a:avLst/>
          </a:prstGeom>
          <a:solidFill>
            <a:schemeClr val="bg1">
              <a:lumMod val="6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rPr>
              <a:t>LDP</a:t>
            </a:r>
          </a:p>
        </p:txBody>
      </p:sp>
      <p:sp>
        <p:nvSpPr>
          <p:cNvPr id="43" name="矩形 42"/>
          <p:cNvSpPr/>
          <p:nvPr/>
        </p:nvSpPr>
        <p:spPr>
          <a:xfrm>
            <a:off x="7485682" y="3168172"/>
            <a:ext cx="2302076" cy="393975"/>
          </a:xfrm>
          <a:prstGeom prst="rect">
            <a:avLst/>
          </a:prstGeom>
          <a:solidFill>
            <a:schemeClr val="bg1">
              <a:lumMod val="6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rPr>
              <a:t>RIB</a:t>
            </a:r>
          </a:p>
        </p:txBody>
      </p:sp>
      <p:sp>
        <p:nvSpPr>
          <p:cNvPr id="45" name="矩形 44"/>
          <p:cNvSpPr/>
          <p:nvPr/>
        </p:nvSpPr>
        <p:spPr>
          <a:xfrm>
            <a:off x="7485682" y="2473978"/>
            <a:ext cx="2302076" cy="393975"/>
          </a:xfrm>
          <a:prstGeom prst="rect">
            <a:avLst/>
          </a:prstGeom>
          <a:solidFill>
            <a:schemeClr val="bg1">
              <a:lumMod val="6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bg1"/>
                </a:solidFill>
                <a:latin typeface="Huawei Sans" panose="020C0503030203020204" pitchFamily="34" charset="0"/>
              </a:rPr>
              <a:t>IP routing protocols</a:t>
            </a:r>
          </a:p>
        </p:txBody>
      </p:sp>
      <p:sp>
        <p:nvSpPr>
          <p:cNvPr id="46" name="矩形 45"/>
          <p:cNvSpPr/>
          <p:nvPr/>
        </p:nvSpPr>
        <p:spPr>
          <a:xfrm>
            <a:off x="7485682" y="482247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FIB</a:t>
            </a:r>
          </a:p>
        </p:txBody>
      </p:sp>
      <p:sp>
        <p:nvSpPr>
          <p:cNvPr id="48" name="矩形 47"/>
          <p:cNvSpPr/>
          <p:nvPr/>
        </p:nvSpPr>
        <p:spPr>
          <a:xfrm>
            <a:off x="7485682" y="5476420"/>
            <a:ext cx="2302076" cy="393975"/>
          </a:xfrm>
          <a:prstGeom prst="rect">
            <a:avLst/>
          </a:prstGeom>
          <a:solidFill>
            <a:srgbClr val="FFFFCC"/>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LFIB</a:t>
            </a:r>
          </a:p>
        </p:txBody>
      </p:sp>
      <p:cxnSp>
        <p:nvCxnSpPr>
          <p:cNvPr id="49" name="直接箭头连接符 48"/>
          <p:cNvCxnSpPr>
            <a:stCxn id="45" idx="2"/>
            <a:endCxn id="43" idx="0"/>
          </p:cNvCxnSpPr>
          <p:nvPr/>
        </p:nvCxnSpPr>
        <p:spPr>
          <a:xfrm>
            <a:off x="8636720" y="2867953"/>
            <a:ext cx="0" cy="300219"/>
          </a:xfrm>
          <a:prstGeom prst="straightConnector1">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43" idx="2"/>
            <a:endCxn id="42" idx="0"/>
          </p:cNvCxnSpPr>
          <p:nvPr/>
        </p:nvCxnSpPr>
        <p:spPr>
          <a:xfrm>
            <a:off x="8636720" y="3562147"/>
            <a:ext cx="0" cy="297383"/>
          </a:xfrm>
          <a:prstGeom prst="straightConnector1">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42" idx="2"/>
            <a:endCxn id="46" idx="0"/>
          </p:cNvCxnSpPr>
          <p:nvPr/>
        </p:nvCxnSpPr>
        <p:spPr>
          <a:xfrm>
            <a:off x="8636720" y="4253505"/>
            <a:ext cx="0" cy="568965"/>
          </a:xfrm>
          <a:prstGeom prst="straightConnector1">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43" idx="3"/>
            <a:endCxn id="46" idx="3"/>
          </p:cNvCxnSpPr>
          <p:nvPr/>
        </p:nvCxnSpPr>
        <p:spPr>
          <a:xfrm>
            <a:off x="9787758" y="3365160"/>
            <a:ext cx="12700" cy="1654298"/>
          </a:xfrm>
          <a:prstGeom prst="bentConnector3">
            <a:avLst>
              <a:gd name="adj1" fmla="val 1800000"/>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42" idx="3"/>
            <a:endCxn id="71" idx="1"/>
          </p:cNvCxnSpPr>
          <p:nvPr/>
        </p:nvCxnSpPr>
        <p:spPr>
          <a:xfrm>
            <a:off x="9787758" y="4056518"/>
            <a:ext cx="40072" cy="1625948"/>
          </a:xfrm>
          <a:prstGeom prst="bentConnector5">
            <a:avLst>
              <a:gd name="adj1" fmla="val 932679"/>
              <a:gd name="adj2" fmla="val 44304"/>
              <a:gd name="adj3" fmla="val 942127"/>
            </a:avLst>
          </a:prstGeom>
          <a:ln w="57150">
            <a:solidFill>
              <a:schemeClr val="bg1">
                <a:lumMod val="65000"/>
              </a:schemeClr>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591350" y="4865569"/>
            <a:ext cx="1252589" cy="307777"/>
          </a:xfrm>
          <a:prstGeom prst="rect">
            <a:avLst/>
          </a:prstGeom>
        </p:spPr>
        <p:txBody>
          <a:bodyPr wrap="square">
            <a:noAutofit/>
          </a:bodyPr>
          <a:lstStyle/>
          <a:p>
            <a:pPr algn="r" fontAlgn="ctr"/>
            <a:r>
              <a:rPr lang="en-US" sz="1200" b="1" dirty="0">
                <a:latin typeface="Huawei Sans" panose="020C0503030203020204" pitchFamily="34" charset="0"/>
              </a:rPr>
              <a:t>Incoming IP data packet</a:t>
            </a:r>
          </a:p>
        </p:txBody>
      </p:sp>
      <p:sp>
        <p:nvSpPr>
          <p:cNvPr id="64" name="右箭头 63"/>
          <p:cNvSpPr/>
          <p:nvPr/>
        </p:nvSpPr>
        <p:spPr>
          <a:xfrm>
            <a:off x="6822540" y="4922330"/>
            <a:ext cx="663142" cy="195464"/>
          </a:xfrm>
          <a:prstGeom prst="rightArrow">
            <a:avLst/>
          </a:prstGeom>
          <a:solidFill>
            <a:srgbClr val="FFC000"/>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65" name="右箭头 64"/>
          <p:cNvSpPr/>
          <p:nvPr/>
        </p:nvSpPr>
        <p:spPr>
          <a:xfrm>
            <a:off x="9801367" y="4922330"/>
            <a:ext cx="663142" cy="195464"/>
          </a:xfrm>
          <a:prstGeom prst="rightArrow">
            <a:avLst/>
          </a:prstGeom>
          <a:solidFill>
            <a:srgbClr val="FFC000"/>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66" name="右箭头 65"/>
          <p:cNvSpPr/>
          <p:nvPr/>
        </p:nvSpPr>
        <p:spPr>
          <a:xfrm rot="2700000">
            <a:off x="9734640" y="5227807"/>
            <a:ext cx="761479" cy="226005"/>
          </a:xfrm>
          <a:prstGeom prst="rightArrow">
            <a:avLst/>
          </a:prstGeom>
          <a:solidFill>
            <a:srgbClr val="FFC000"/>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67" name="矩形 66"/>
          <p:cNvSpPr/>
          <p:nvPr/>
        </p:nvSpPr>
        <p:spPr>
          <a:xfrm>
            <a:off x="10493324" y="4865569"/>
            <a:ext cx="1252589" cy="307777"/>
          </a:xfrm>
          <a:prstGeom prst="rect">
            <a:avLst/>
          </a:prstGeom>
        </p:spPr>
        <p:txBody>
          <a:bodyPr wrap="square">
            <a:noAutofit/>
          </a:bodyPr>
          <a:lstStyle/>
          <a:p>
            <a:pPr fontAlgn="ctr"/>
            <a:r>
              <a:rPr lang="en-US" sz="1200" b="1" dirty="0">
                <a:latin typeface="Huawei Sans" panose="020C0503030203020204" pitchFamily="34" charset="0"/>
              </a:rPr>
              <a:t>Outgoing IP data packet</a:t>
            </a:r>
          </a:p>
        </p:txBody>
      </p:sp>
      <p:sp>
        <p:nvSpPr>
          <p:cNvPr id="68" name="矩形 67"/>
          <p:cNvSpPr/>
          <p:nvPr/>
        </p:nvSpPr>
        <p:spPr>
          <a:xfrm>
            <a:off x="5530755" y="5542019"/>
            <a:ext cx="1360320" cy="307777"/>
          </a:xfrm>
          <a:prstGeom prst="rect">
            <a:avLst/>
          </a:prstGeom>
        </p:spPr>
        <p:txBody>
          <a:bodyPr wrap="square">
            <a:noAutofit/>
          </a:bodyPr>
          <a:lstStyle/>
          <a:p>
            <a:pPr algn="r" fontAlgn="ctr"/>
            <a:r>
              <a:rPr lang="en-US" sz="1200" b="1" dirty="0">
                <a:latin typeface="Huawei Sans" panose="020C0503030203020204" pitchFamily="34" charset="0"/>
              </a:rPr>
              <a:t>Incoming labeled </a:t>
            </a:r>
            <a:r>
              <a:rPr lang="en-US" sz="1200" b="1" dirty="0" smtClean="0">
                <a:latin typeface="Huawei Sans" panose="020C0503030203020204" pitchFamily="34" charset="0"/>
              </a:rPr>
              <a:t>packet</a:t>
            </a:r>
            <a:endParaRPr lang="en-US" sz="1200" b="1" dirty="0">
              <a:latin typeface="Huawei Sans" panose="020C0503030203020204" pitchFamily="34" charset="0"/>
            </a:endParaRPr>
          </a:p>
        </p:txBody>
      </p:sp>
      <p:sp>
        <p:nvSpPr>
          <p:cNvPr id="69" name="右箭头 68"/>
          <p:cNvSpPr/>
          <p:nvPr/>
        </p:nvSpPr>
        <p:spPr>
          <a:xfrm>
            <a:off x="6822540" y="5617634"/>
            <a:ext cx="663142" cy="195464"/>
          </a:xfrm>
          <a:prstGeom prst="rightArrow">
            <a:avLst/>
          </a:prstGeom>
          <a:solidFill>
            <a:srgbClr val="00B0F0"/>
          </a:solidFill>
          <a:ln w="19050" cap="flat" cmpd="sng" algn="ctr">
            <a:solidFill>
              <a:srgbClr val="00B0F0"/>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0" name="右箭头 69"/>
          <p:cNvSpPr/>
          <p:nvPr/>
        </p:nvSpPr>
        <p:spPr>
          <a:xfrm>
            <a:off x="9803716" y="5617634"/>
            <a:ext cx="663142" cy="195464"/>
          </a:xfrm>
          <a:prstGeom prst="rightArrow">
            <a:avLst/>
          </a:prstGeom>
          <a:solidFill>
            <a:srgbClr val="00B0F0"/>
          </a:solidFill>
          <a:ln w="19050" cap="flat" cmpd="sng" algn="ctr">
            <a:solidFill>
              <a:srgbClr val="00B0F0"/>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1" name="右箭头 70"/>
          <p:cNvSpPr/>
          <p:nvPr/>
        </p:nvSpPr>
        <p:spPr>
          <a:xfrm rot="-2700000">
            <a:off x="9710439" y="5300255"/>
            <a:ext cx="801595" cy="197608"/>
          </a:xfrm>
          <a:prstGeom prst="rightArrow">
            <a:avLst/>
          </a:prstGeom>
          <a:solidFill>
            <a:srgbClr val="00B0F0"/>
          </a:solidFill>
          <a:ln w="19050" cap="flat" cmpd="sng" algn="ctr">
            <a:solidFill>
              <a:srgbClr val="00B0F0"/>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2" name="矩形 71"/>
          <p:cNvSpPr/>
          <p:nvPr/>
        </p:nvSpPr>
        <p:spPr>
          <a:xfrm>
            <a:off x="10493324" y="5519518"/>
            <a:ext cx="1319152" cy="307777"/>
          </a:xfrm>
          <a:prstGeom prst="rect">
            <a:avLst/>
          </a:prstGeom>
        </p:spPr>
        <p:txBody>
          <a:bodyPr wrap="square">
            <a:noAutofit/>
          </a:bodyPr>
          <a:lstStyle/>
          <a:p>
            <a:pPr fontAlgn="ctr"/>
            <a:r>
              <a:rPr lang="en-US" sz="1200" b="1" dirty="0">
                <a:latin typeface="Huawei Sans" panose="020C0503030203020204" pitchFamily="34" charset="0"/>
              </a:rPr>
              <a:t>Outgoing labeled packet</a:t>
            </a:r>
          </a:p>
        </p:txBody>
      </p:sp>
      <p:sp>
        <p:nvSpPr>
          <p:cNvPr id="73" name="下箭头 72"/>
          <p:cNvSpPr/>
          <p:nvPr/>
        </p:nvSpPr>
        <p:spPr>
          <a:xfrm>
            <a:off x="3299734" y="2892847"/>
            <a:ext cx="325885" cy="252000"/>
          </a:xfrm>
          <a:prstGeom prst="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4" name="下箭头 73"/>
          <p:cNvSpPr/>
          <p:nvPr/>
        </p:nvSpPr>
        <p:spPr>
          <a:xfrm>
            <a:off x="3299734" y="3585735"/>
            <a:ext cx="325885" cy="252000"/>
          </a:xfrm>
          <a:prstGeom prst="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5" name="下箭头 74"/>
          <p:cNvSpPr/>
          <p:nvPr/>
        </p:nvSpPr>
        <p:spPr>
          <a:xfrm>
            <a:off x="3299734" y="4279490"/>
            <a:ext cx="325885" cy="504000"/>
          </a:xfrm>
          <a:prstGeom prst="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6" name="上下箭头 75"/>
          <p:cNvSpPr/>
          <p:nvPr/>
        </p:nvSpPr>
        <p:spPr>
          <a:xfrm flipV="1">
            <a:off x="8510560" y="5126007"/>
            <a:ext cx="252320" cy="440849"/>
          </a:xfrm>
          <a:prstGeom prst="upDownArrow">
            <a:avLst/>
          </a:prstGeom>
          <a:solidFill>
            <a:schemeClr val="bg1">
              <a:lumMod val="95000"/>
            </a:schemeClr>
          </a:solidFill>
          <a:ln w="19050" cap="flat" cmpd="sng" algn="ctr">
            <a:solidFill>
              <a:schemeClr val="bg1">
                <a:lumMod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prstClr val="black"/>
              </a:solidFill>
              <a:latin typeface="Huawei Sans" panose="020C0503030203020204" pitchFamily="34" charset="0"/>
            </a:endParaRPr>
          </a:p>
        </p:txBody>
      </p:sp>
      <p:sp>
        <p:nvSpPr>
          <p:cNvPr id="77" name="圆角矩形 75"/>
          <p:cNvSpPr/>
          <p:nvPr/>
        </p:nvSpPr>
        <p:spPr>
          <a:xfrm>
            <a:off x="446089" y="1390916"/>
            <a:ext cx="4941028" cy="400100"/>
          </a:xfrm>
          <a:prstGeom prst="roundRect">
            <a:avLst>
              <a:gd name="adj" fmla="val 10604"/>
            </a:avLst>
          </a:prstGeom>
          <a:solidFill>
            <a:srgbClr val="00B0F0"/>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rPr>
              <a:t>Exchanging Route and Label Information</a:t>
            </a:r>
          </a:p>
        </p:txBody>
      </p:sp>
      <p:sp>
        <p:nvSpPr>
          <p:cNvPr id="78" name="圆角矩形 75"/>
          <p:cNvSpPr/>
          <p:nvPr/>
        </p:nvSpPr>
        <p:spPr>
          <a:xfrm>
            <a:off x="446089" y="1822420"/>
            <a:ext cx="4941028" cy="43980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60000" indent="-180000" algn="just" fontAlgn="ctr">
              <a:lnSpc>
                <a:spcPts val="2600"/>
              </a:lnSpc>
              <a:spcBef>
                <a:spcPts val="0"/>
              </a:spcBef>
              <a:spcAft>
                <a:spcPts val="600"/>
              </a:spcAft>
              <a:buFont typeface="Huawei Sans" panose="020C0503030203020204" pitchFamily="34" charset="0"/>
              <a:buChar char="▫"/>
            </a:pPr>
            <a:endParaRPr lang="zh-CN" altLang="en-US" sz="1400" dirty="0">
              <a:solidFill>
                <a:prstClr val="black"/>
              </a:solidFill>
              <a:latin typeface="Huawei Sans" panose="020C0503030203020204" pitchFamily="34" charset="0"/>
            </a:endParaRPr>
          </a:p>
        </p:txBody>
      </p:sp>
      <p:sp>
        <p:nvSpPr>
          <p:cNvPr id="79" name="圆角矩形 75"/>
          <p:cNvSpPr/>
          <p:nvPr/>
        </p:nvSpPr>
        <p:spPr>
          <a:xfrm>
            <a:off x="5676767" y="1390916"/>
            <a:ext cx="6069146" cy="400100"/>
          </a:xfrm>
          <a:prstGeom prst="roundRect">
            <a:avLst>
              <a:gd name="adj" fmla="val 10604"/>
            </a:avLst>
          </a:prstGeom>
          <a:solidFill>
            <a:srgbClr val="00B0F0"/>
          </a:solidFill>
          <a:ln>
            <a:noFill/>
          </a:ln>
        </p:spPr>
        <p:txBody>
          <a:bodyPr wrap="square" rtlCol="0" anchor="ctr" anchorCtr="0">
            <a:noAutofit/>
          </a:bodyPr>
          <a:lstStyle/>
          <a:p>
            <a:pPr algn="ctr"/>
            <a:r>
              <a:rPr lang="en-US" sz="1400" b="1" dirty="0">
                <a:solidFill>
                  <a:prstClr val="white"/>
                </a:solidFill>
                <a:latin typeface="Huawei Sans" panose="020C0503030203020204" pitchFamily="34" charset="0"/>
                <a:ea typeface="方正兰亭黑简体" panose="02000000000000000000" pitchFamily="2" charset="-122"/>
              </a:rPr>
              <a:t>Transmitting IP Data Packets and MPLS Labeled Data Packets</a:t>
            </a:r>
          </a:p>
        </p:txBody>
      </p:sp>
      <p:sp>
        <p:nvSpPr>
          <p:cNvPr id="80" name="圆角矩形 75"/>
          <p:cNvSpPr/>
          <p:nvPr/>
        </p:nvSpPr>
        <p:spPr>
          <a:xfrm>
            <a:off x="5676767" y="1822420"/>
            <a:ext cx="6069146" cy="439807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360000" indent="-180000" algn="just" fontAlgn="ctr">
              <a:lnSpc>
                <a:spcPts val="2600"/>
              </a:lnSpc>
              <a:spcBef>
                <a:spcPts val="0"/>
              </a:spcBef>
              <a:spcAft>
                <a:spcPts val="600"/>
              </a:spcAft>
              <a:buFont typeface="Huawei Sans" panose="020C0503030203020204" pitchFamily="34" charset="0"/>
              <a:buChar char="▫"/>
            </a:pPr>
            <a:endParaRPr lang="zh-CN" altLang="en-US" sz="1400" dirty="0">
              <a:solidFill>
                <a:prstClr val="black"/>
              </a:solidFill>
              <a:latin typeface="Huawei Sans" panose="020C0503030203020204" pitchFamily="34" charset="0"/>
            </a:endParaRPr>
          </a:p>
        </p:txBody>
      </p:sp>
      <p:grpSp>
        <p:nvGrpSpPr>
          <p:cNvPr id="53" name="组合 52"/>
          <p:cNvGrpSpPr/>
          <p:nvPr/>
        </p:nvGrpSpPr>
        <p:grpSpPr>
          <a:xfrm>
            <a:off x="8653852" y="35262"/>
            <a:ext cx="3440970" cy="312029"/>
            <a:chOff x="8653852" y="35262"/>
            <a:chExt cx="3440970" cy="312029"/>
          </a:xfrm>
        </p:grpSpPr>
        <p:sp>
          <p:nvSpPr>
            <p:cNvPr id="54" name="五边形 53"/>
            <p:cNvSpPr/>
            <p:nvPr/>
          </p:nvSpPr>
          <p:spPr bwMode="auto">
            <a:xfrm>
              <a:off x="8653852" y="35262"/>
              <a:ext cx="1152000" cy="312029"/>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57" name="燕尾形 56"/>
            <p:cNvSpPr/>
            <p:nvPr/>
          </p:nvSpPr>
          <p:spPr bwMode="auto">
            <a:xfrm>
              <a:off x="9702937" y="35262"/>
              <a:ext cx="13068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59" name="燕尾形 58"/>
            <p:cNvSpPr/>
            <p:nvPr/>
          </p:nvSpPr>
          <p:spPr bwMode="auto">
            <a:xfrm>
              <a:off x="10906822" y="35262"/>
              <a:ext cx="1188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1026591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占位符 60"/>
          <p:cNvSpPr>
            <a:spLocks noGrp="1"/>
          </p:cNvSpPr>
          <p:nvPr>
            <p:ph type="body" sz="quarter" idx="10"/>
          </p:nvPr>
        </p:nvSpPr>
        <p:spPr/>
        <p:txBody>
          <a:bodyPr wrap="square">
            <a:noAutofit/>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When the network layer protocol is IP, the route for a FEC must exist in the IP routing table of an LSR. Otherwise, the label forwarding entry of the FEC does not take effect.</a:t>
            </a:r>
          </a:p>
          <a:p>
            <a:r>
              <a:rPr lang="en-US" sz="1800" dirty="0">
                <a:latin typeface="Huawei Sans" panose="020C0503030203020204" pitchFamily="34" charset="0"/>
                <a:ea typeface="方正兰亭黑简体" panose="02000000000000000000" pitchFamily="2" charset="-122"/>
                <a:sym typeface="Huawei Sans" panose="020C0503030203020204" pitchFamily="34" charset="0"/>
              </a:rPr>
              <a:t>An LSR uses labels to identify a FEC, and it can correctly process an incoming packet of a FEC only if the packet carries the correct label.</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LSP Establishment Principles</a:t>
            </a:r>
          </a:p>
        </p:txBody>
      </p:sp>
      <p:grpSp>
        <p:nvGrpSpPr>
          <p:cNvPr id="118" name="组合 117"/>
          <p:cNvGrpSpPr/>
          <p:nvPr/>
        </p:nvGrpSpPr>
        <p:grpSpPr>
          <a:xfrm>
            <a:off x="2412623" y="3094323"/>
            <a:ext cx="6765005" cy="697764"/>
            <a:chOff x="2512697" y="3094323"/>
            <a:chExt cx="6765005" cy="697764"/>
          </a:xfrm>
        </p:grpSpPr>
        <p:sp>
          <p:nvSpPr>
            <p:cNvPr id="100" name="Freeform 4"/>
            <p:cNvSpPr>
              <a:spLocks noChangeAspect="1"/>
            </p:cNvSpPr>
            <p:nvPr/>
          </p:nvSpPr>
          <p:spPr bwMode="auto">
            <a:xfrm>
              <a:off x="2512697" y="3114179"/>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Label=1027</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101" name="Freeform 4"/>
            <p:cNvSpPr>
              <a:spLocks noChangeAspect="1"/>
            </p:cNvSpPr>
            <p:nvPr/>
          </p:nvSpPr>
          <p:spPr bwMode="auto">
            <a:xfrm>
              <a:off x="4272623" y="3114179"/>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Label=1026</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Label=1027</a:t>
              </a:r>
            </a:p>
          </p:txBody>
        </p:sp>
        <p:sp>
          <p:nvSpPr>
            <p:cNvPr id="102" name="Freeform 4"/>
            <p:cNvSpPr>
              <a:spLocks noChangeAspect="1"/>
            </p:cNvSpPr>
            <p:nvPr/>
          </p:nvSpPr>
          <p:spPr bwMode="auto">
            <a:xfrm>
              <a:off x="6032549" y="3094323"/>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Label=1025</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Label=1026</a:t>
              </a:r>
            </a:p>
          </p:txBody>
        </p:sp>
        <p:sp>
          <p:nvSpPr>
            <p:cNvPr id="103" name="Freeform 4"/>
            <p:cNvSpPr>
              <a:spLocks noChangeAspect="1"/>
            </p:cNvSpPr>
            <p:nvPr/>
          </p:nvSpPr>
          <p:spPr bwMode="auto">
            <a:xfrm>
              <a:off x="7792475" y="3114179"/>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4.4.4.0/24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Label=1025</a:t>
              </a:r>
            </a:p>
          </p:txBody>
        </p:sp>
      </p:grpSp>
      <p:sp>
        <p:nvSpPr>
          <p:cNvPr id="77" name="Rounded Rectangle 36"/>
          <p:cNvSpPr/>
          <p:nvPr/>
        </p:nvSpPr>
        <p:spPr>
          <a:xfrm>
            <a:off x="3013943" y="4067369"/>
            <a:ext cx="5459523" cy="747008"/>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8" name="直接连接符 77"/>
          <p:cNvCxnSpPr/>
          <p:nvPr/>
        </p:nvCxnSpPr>
        <p:spPr>
          <a:xfrm>
            <a:off x="8504098" y="4382752"/>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rot="5400000">
            <a:off x="2477989" y="3996337"/>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4"/>
          <p:cNvCxnSpPr/>
          <p:nvPr/>
        </p:nvCxnSpPr>
        <p:spPr>
          <a:xfrm>
            <a:off x="3123186" y="4376258"/>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6" name="组合 105"/>
          <p:cNvGrpSpPr/>
          <p:nvPr/>
        </p:nvGrpSpPr>
        <p:grpSpPr>
          <a:xfrm>
            <a:off x="4610872" y="4151227"/>
            <a:ext cx="540000" cy="681818"/>
            <a:chOff x="4297999" y="4513020"/>
            <a:chExt cx="540000" cy="681818"/>
          </a:xfrm>
        </p:grpSpPr>
        <p:sp>
          <p:nvSpPr>
            <p:cNvPr id="81" name="TextBox 43"/>
            <p:cNvSpPr txBox="1"/>
            <p:nvPr/>
          </p:nvSpPr>
          <p:spPr>
            <a:xfrm>
              <a:off x="4375958"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82" name="图片 8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97999" y="4513020"/>
              <a:ext cx="540000" cy="442800"/>
            </a:xfrm>
            <a:prstGeom prst="rect">
              <a:avLst/>
            </a:prstGeom>
          </p:spPr>
        </p:pic>
      </p:grpSp>
      <p:grpSp>
        <p:nvGrpSpPr>
          <p:cNvPr id="105" name="组合 104"/>
          <p:cNvGrpSpPr/>
          <p:nvPr/>
        </p:nvGrpSpPr>
        <p:grpSpPr>
          <a:xfrm>
            <a:off x="6475011" y="4147443"/>
            <a:ext cx="540000" cy="685602"/>
            <a:chOff x="7322909" y="4509236"/>
            <a:chExt cx="540000" cy="685602"/>
          </a:xfrm>
        </p:grpSpPr>
        <p:sp>
          <p:nvSpPr>
            <p:cNvPr id="83" name="TextBox 48"/>
            <p:cNvSpPr txBox="1"/>
            <p:nvPr/>
          </p:nvSpPr>
          <p:spPr>
            <a:xfrm>
              <a:off x="7400869"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22909" y="4509236"/>
              <a:ext cx="540000" cy="442800"/>
            </a:xfrm>
            <a:prstGeom prst="rect">
              <a:avLst/>
            </a:prstGeom>
          </p:spPr>
        </p:pic>
      </p:grpSp>
      <p:grpSp>
        <p:nvGrpSpPr>
          <p:cNvPr id="107" name="组合 106"/>
          <p:cNvGrpSpPr/>
          <p:nvPr/>
        </p:nvGrpSpPr>
        <p:grpSpPr>
          <a:xfrm>
            <a:off x="2850946" y="4189421"/>
            <a:ext cx="540000" cy="671693"/>
            <a:chOff x="1258647" y="4523145"/>
            <a:chExt cx="540000" cy="671693"/>
          </a:xfrm>
        </p:grpSpPr>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58647" y="4523145"/>
              <a:ext cx="540000" cy="442800"/>
            </a:xfrm>
            <a:prstGeom prst="rect">
              <a:avLst/>
            </a:prstGeom>
          </p:spPr>
        </p:pic>
        <p:sp>
          <p:nvSpPr>
            <p:cNvPr id="86" name="TextBox 43"/>
            <p:cNvSpPr txBox="1"/>
            <p:nvPr/>
          </p:nvSpPr>
          <p:spPr>
            <a:xfrm>
              <a:off x="1351048"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grpSp>
      <p:grpSp>
        <p:nvGrpSpPr>
          <p:cNvPr id="104" name="组合 103"/>
          <p:cNvGrpSpPr/>
          <p:nvPr/>
        </p:nvGrpSpPr>
        <p:grpSpPr>
          <a:xfrm>
            <a:off x="8136968" y="4189421"/>
            <a:ext cx="540000" cy="678187"/>
            <a:chOff x="10347821" y="4516651"/>
            <a:chExt cx="540000" cy="678187"/>
          </a:xfrm>
        </p:grpSpPr>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347821" y="4516651"/>
              <a:ext cx="540000" cy="442800"/>
            </a:xfrm>
            <a:prstGeom prst="rect">
              <a:avLst/>
            </a:prstGeom>
          </p:spPr>
        </p:pic>
        <p:sp>
          <p:nvSpPr>
            <p:cNvPr id="88" name="TextBox 43"/>
            <p:cNvSpPr txBox="1"/>
            <p:nvPr/>
          </p:nvSpPr>
          <p:spPr>
            <a:xfrm>
              <a:off x="10431965" y="4887061"/>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grpSp>
      <p:sp>
        <p:nvSpPr>
          <p:cNvPr id="89" name="Rectangle 67"/>
          <p:cNvSpPr/>
          <p:nvPr/>
        </p:nvSpPr>
        <p:spPr>
          <a:xfrm>
            <a:off x="5146550" y="4073445"/>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grpSp>
        <p:nvGrpSpPr>
          <p:cNvPr id="112" name="组合 111"/>
          <p:cNvGrpSpPr/>
          <p:nvPr/>
        </p:nvGrpSpPr>
        <p:grpSpPr>
          <a:xfrm>
            <a:off x="939020" y="3926763"/>
            <a:ext cx="1474823" cy="720000"/>
            <a:chOff x="739059" y="3357607"/>
            <a:chExt cx="1474823" cy="720000"/>
          </a:xfrm>
        </p:grpSpPr>
        <p:sp>
          <p:nvSpPr>
            <p:cNvPr id="90" name="Freeform 159"/>
            <p:cNvSpPr>
              <a:spLocks noChangeAspect="1"/>
            </p:cNvSpPr>
            <p:nvPr/>
          </p:nvSpPr>
          <p:spPr>
            <a:xfrm flipH="1">
              <a:off x="739059" y="3357607"/>
              <a:ext cx="1474823"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文本框 90"/>
            <p:cNvSpPr txBox="1"/>
            <p:nvPr/>
          </p:nvSpPr>
          <p:spPr>
            <a:xfrm>
              <a:off x="883526" y="3494800"/>
              <a:ext cx="1247277" cy="553998"/>
            </a:xfrm>
            <a:prstGeom prst="rect">
              <a:avLst/>
            </a:prstGeom>
            <a:noFill/>
          </p:spPr>
          <p:txBody>
            <a:bodyPr wrap="square" rtlCol="0">
              <a:noAutofit/>
            </a:bodyPr>
            <a:lstStyle/>
            <a:p>
              <a:pPr algn="ct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1.1.1.0/24</a:t>
              </a:r>
            </a:p>
          </p:txBody>
        </p:sp>
      </p:grpSp>
      <p:cxnSp>
        <p:nvCxnSpPr>
          <p:cNvPr id="92" name="直接连接符 55"/>
          <p:cNvCxnSpPr/>
          <p:nvPr/>
        </p:nvCxnSpPr>
        <p:spPr>
          <a:xfrm rot="16200000">
            <a:off x="2654247" y="3807066"/>
            <a:ext cx="0" cy="513541"/>
          </a:xfrm>
          <a:prstGeom prst="line">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3" name="文本框 92"/>
          <p:cNvSpPr txBox="1"/>
          <p:nvPr/>
        </p:nvSpPr>
        <p:spPr>
          <a:xfrm>
            <a:off x="1980589" y="3778273"/>
            <a:ext cx="1761851" cy="257748"/>
          </a:xfrm>
          <a:prstGeom prst="rect">
            <a:avLst/>
          </a:prstGeom>
          <a:noFill/>
        </p:spPr>
        <p:txBody>
          <a:bodyPr wrap="square" rtlCol="0">
            <a:noAutofit/>
          </a:bodyPr>
          <a:lstStyle/>
          <a:p>
            <a:pPr fontAlgn="ctr"/>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Destination: 4.4.4.4</a:t>
            </a:r>
          </a:p>
        </p:txBody>
      </p:sp>
      <p:grpSp>
        <p:nvGrpSpPr>
          <p:cNvPr id="109" name="组合 108"/>
          <p:cNvGrpSpPr/>
          <p:nvPr/>
        </p:nvGrpSpPr>
        <p:grpSpPr>
          <a:xfrm>
            <a:off x="9335001" y="3939095"/>
            <a:ext cx="1443688" cy="731857"/>
            <a:chOff x="9931032" y="3357607"/>
            <a:chExt cx="1443688" cy="731857"/>
          </a:xfrm>
        </p:grpSpPr>
        <p:sp>
          <p:nvSpPr>
            <p:cNvPr id="94" name="Freeform 159"/>
            <p:cNvSpPr>
              <a:spLocks noChangeAspect="1"/>
            </p:cNvSpPr>
            <p:nvPr/>
          </p:nvSpPr>
          <p:spPr>
            <a:xfrm flipH="1">
              <a:off x="9931032" y="335760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文本框 94"/>
            <p:cNvSpPr txBox="1"/>
            <p:nvPr/>
          </p:nvSpPr>
          <p:spPr>
            <a:xfrm>
              <a:off x="9945310" y="3535466"/>
              <a:ext cx="1429410" cy="553998"/>
            </a:xfrm>
            <a:prstGeom prst="rect">
              <a:avLst/>
            </a:prstGeom>
            <a:noFill/>
          </p:spPr>
          <p:txBody>
            <a:bodyPr wrap="square" rtlCol="0">
              <a:noAutofit/>
            </a:bodyPr>
            <a:lstStyle/>
            <a:p>
              <a:pPr algn="ctr" fontAlgn="ctr"/>
              <a:r>
                <a:rPr lang="en-US"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4.4.4.0/24</a:t>
              </a:r>
            </a:p>
          </p:txBody>
        </p:sp>
      </p:grpSp>
      <p:sp>
        <p:nvSpPr>
          <p:cNvPr id="116" name="文本框 115"/>
          <p:cNvSpPr txBox="1"/>
          <p:nvPr/>
        </p:nvSpPr>
        <p:spPr>
          <a:xfrm>
            <a:off x="637019" y="5037694"/>
            <a:ext cx="10590912" cy="1384995"/>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 device provides an incoming label and an outgoing label for each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FEC.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incoming label indicates the one that needs to be carried in a received packet. The outgoing label indicates the one that needs to be carried in a sent packet.</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Assume that a packet destined for 4.4.4.0/24 is sent from R1 to R2. R1 is the upstream LSR of R2, and R3 is the downstream LSR of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R2.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To ensure that a labeled packet is correctly processed and forwarded, the outgoing label carried in the packet sent from R1 to R2 must be the same as the incoming label on R2 for the FEC to 4.4.4.0/24. Similarly, the outgoing label on R2 for the FEC to 4.4.4.0/24 must be the same as the incoming label of R3.</a:t>
            </a:r>
          </a:p>
        </p:txBody>
      </p:sp>
      <p:grpSp>
        <p:nvGrpSpPr>
          <p:cNvPr id="38" name="组合 37"/>
          <p:cNvGrpSpPr/>
          <p:nvPr/>
        </p:nvGrpSpPr>
        <p:grpSpPr>
          <a:xfrm>
            <a:off x="8653852" y="35262"/>
            <a:ext cx="3440970" cy="312029"/>
            <a:chOff x="8653852" y="35262"/>
            <a:chExt cx="3440970" cy="312029"/>
          </a:xfrm>
        </p:grpSpPr>
        <p:sp>
          <p:nvSpPr>
            <p:cNvPr id="39" name="五边形 38"/>
            <p:cNvSpPr/>
            <p:nvPr/>
          </p:nvSpPr>
          <p:spPr bwMode="auto">
            <a:xfrm>
              <a:off x="8653852" y="35262"/>
              <a:ext cx="11520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43" name="燕尾形 42"/>
            <p:cNvSpPr/>
            <p:nvPr/>
          </p:nvSpPr>
          <p:spPr bwMode="auto">
            <a:xfrm>
              <a:off x="9702937" y="35262"/>
              <a:ext cx="13068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44" name="燕尾形 43"/>
            <p:cNvSpPr/>
            <p:nvPr/>
          </p:nvSpPr>
          <p:spPr bwMode="auto">
            <a:xfrm>
              <a:off x="10906822" y="35262"/>
              <a:ext cx="1188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17711997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932351"/>
          </a:xfrm>
        </p:spPr>
        <p:txBody>
          <a:bodyPr wrap="square">
            <a:noAutofit/>
          </a:bodyPr>
          <a:lstStyle/>
          <a:p>
            <a:pPr marL="0" indent="0">
              <a:buNone/>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MPLS needs to distribute labels to packets and establish LSPs before it can forward packets. LSPs can be either static or dynamic.</a:t>
            </a:r>
          </a:p>
          <a:p>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LSP Establishment Methods</a:t>
            </a:r>
          </a:p>
        </p:txBody>
      </p:sp>
      <p:sp>
        <p:nvSpPr>
          <p:cNvPr id="5" name="圆角矩形 75"/>
          <p:cNvSpPr/>
          <p:nvPr/>
        </p:nvSpPr>
        <p:spPr>
          <a:xfrm>
            <a:off x="690786" y="2174804"/>
            <a:ext cx="5285011" cy="400100"/>
          </a:xfrm>
          <a:prstGeom prst="roundRect">
            <a:avLst>
              <a:gd name="adj" fmla="val 10604"/>
            </a:avLst>
          </a:prstGeom>
          <a:solidFill>
            <a:srgbClr val="00B0F0"/>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Static LSP</a:t>
            </a:r>
          </a:p>
        </p:txBody>
      </p:sp>
      <p:sp>
        <p:nvSpPr>
          <p:cNvPr id="6" name="圆角矩形 75"/>
          <p:cNvSpPr/>
          <p:nvPr/>
        </p:nvSpPr>
        <p:spPr>
          <a:xfrm>
            <a:off x="690786" y="2611225"/>
            <a:ext cx="5285011" cy="367625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concepts: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static LSP is established by manually </a:t>
            </a:r>
            <a:r>
              <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configuring</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labels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a </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FEC.</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establishment of static LSPs does not involve label distribution protocols or control packet exchanging. Therefore, this LSP establishment mode consumes less resources.</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Static LSPs cannot adapt to network topology changes, and require manual adjustment when the network topology changes.</a:t>
            </a:r>
          </a:p>
          <a:p>
            <a:pPr marL="177800" indent="-177800" fontAlgn="ctr">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scenarios: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Stable and small-sized network with a simple topology</a:t>
            </a:r>
          </a:p>
          <a:p>
            <a:pPr marL="177800" indent="-177800" fontAlgn="ctr">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Label distribution principles: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packet's outgoing label value on the current node should be the same as the incoming label value on the next hop.</a:t>
            </a:r>
          </a:p>
          <a:p>
            <a:pPr marL="360000" indent="-180000" fontAlgn="ctr">
              <a:spcBef>
                <a:spcPts val="0"/>
              </a:spcBef>
              <a:buFont typeface="Huawei Sans" panose="020C0503030203020204" pitchFamily="34" charset="0"/>
              <a:buChar char="▫"/>
            </a:pPr>
            <a:endParaRPr lang="zh-CN" alt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75"/>
          <p:cNvSpPr/>
          <p:nvPr/>
        </p:nvSpPr>
        <p:spPr>
          <a:xfrm>
            <a:off x="6096000" y="2174804"/>
            <a:ext cx="5648500" cy="400100"/>
          </a:xfrm>
          <a:prstGeom prst="roundRect">
            <a:avLst>
              <a:gd name="adj" fmla="val 10604"/>
            </a:avLst>
          </a:prstGeom>
          <a:solidFill>
            <a:srgbClr val="00B0F0"/>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Dynamic LSP</a:t>
            </a:r>
          </a:p>
        </p:txBody>
      </p:sp>
      <p:sp>
        <p:nvSpPr>
          <p:cNvPr id="8" name="圆角矩形 75"/>
          <p:cNvSpPr/>
          <p:nvPr/>
        </p:nvSpPr>
        <p:spPr>
          <a:xfrm>
            <a:off x="6096000" y="2611225"/>
            <a:ext cx="5648500" cy="367625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Basic concepts:</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Dynamic LSPs are established automatically by a label distribution protocol.</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Label distribution protocols, also called signaling protocols, are MPLS control protocols used to identify FECs, distribute labels, and create and maintain LSPs.</a:t>
            </a:r>
          </a:p>
          <a:p>
            <a:pPr marL="177800" indent="-177800" fontAlgn="ctr">
              <a:spcBef>
                <a:spcPts val="0"/>
              </a:spcBef>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Common label distribution protocol: LDP</a:t>
            </a:r>
          </a:p>
          <a:p>
            <a:pPr marL="360000" indent="-180000" fontAlgn="ctr">
              <a:spcBef>
                <a:spcPts val="0"/>
              </a:spcBef>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Full name: Label Distribution Protocol</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Definition: LDP is a control protocol for MPLS. It is responsible for FEC classification, label distribution, and LSP establishment and maintenance. LDP defines the messages used in label distribution and how to process these messages.</a:t>
            </a:r>
          </a:p>
          <a:p>
            <a:pPr marL="360000" indent="-180000" fontAlgn="ctr">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Application scenario: LDP is widely in VPN scenarios as it features simple networking and configuration, supports dynamic establishment of LSPs based on routes, and supports a large number of LSPs.</a:t>
            </a:r>
          </a:p>
          <a:p>
            <a:pPr marL="360000" indent="-180000" fontAlgn="ctr">
              <a:buFont typeface="Huawei Sans" panose="020C0503030203020204" pitchFamily="34" charset="0"/>
              <a:buChar char="▫"/>
            </a:pPr>
            <a:endParaRPr lang="zh-CN" alt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 name="组合 10"/>
          <p:cNvGrpSpPr/>
          <p:nvPr/>
        </p:nvGrpSpPr>
        <p:grpSpPr>
          <a:xfrm>
            <a:off x="8653852" y="35262"/>
            <a:ext cx="3440970" cy="312029"/>
            <a:chOff x="8653852" y="35262"/>
            <a:chExt cx="3440970" cy="312029"/>
          </a:xfrm>
        </p:grpSpPr>
        <p:sp>
          <p:nvSpPr>
            <p:cNvPr id="15" name="五边形 14"/>
            <p:cNvSpPr/>
            <p:nvPr/>
          </p:nvSpPr>
          <p:spPr bwMode="auto">
            <a:xfrm>
              <a:off x="8653852" y="35262"/>
              <a:ext cx="11520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16" name="燕尾形 15"/>
            <p:cNvSpPr/>
            <p:nvPr/>
          </p:nvSpPr>
          <p:spPr bwMode="auto">
            <a:xfrm>
              <a:off x="9702937" y="35262"/>
              <a:ext cx="13068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17" name="燕尾形 16"/>
            <p:cNvSpPr/>
            <p:nvPr/>
          </p:nvSpPr>
          <p:spPr bwMode="auto">
            <a:xfrm>
              <a:off x="10906822" y="35262"/>
              <a:ext cx="1188000" cy="312029"/>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4104461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buNone/>
            </a:pPr>
            <a:r>
              <a:rPr lang="en-US" sz="1800" dirty="0">
                <a:latin typeface="Huawei Sans" panose="020C0503030203020204" pitchFamily="34" charset="0"/>
              </a:rPr>
              <a:t>An LSR processes packets mainly based on the FTN, NHLFE, and ILM.</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MPLS Label-based Forwarding</a:t>
            </a:r>
          </a:p>
        </p:txBody>
      </p:sp>
      <p:sp>
        <p:nvSpPr>
          <p:cNvPr id="6" name="圆角矩形 75"/>
          <p:cNvSpPr/>
          <p:nvPr/>
        </p:nvSpPr>
        <p:spPr>
          <a:xfrm>
            <a:off x="628824" y="1744882"/>
            <a:ext cx="3420000" cy="400100"/>
          </a:xfrm>
          <a:prstGeom prst="roundRect">
            <a:avLst>
              <a:gd name="adj" fmla="val 10604"/>
            </a:avLst>
          </a:prstGeom>
          <a:solidFill>
            <a:srgbClr val="00B0F0"/>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FTN</a:t>
            </a:r>
          </a:p>
        </p:txBody>
      </p:sp>
      <p:sp>
        <p:nvSpPr>
          <p:cNvPr id="7" name="圆角矩形 75"/>
          <p:cNvSpPr/>
          <p:nvPr/>
        </p:nvSpPr>
        <p:spPr>
          <a:xfrm>
            <a:off x="628824" y="2176386"/>
            <a:ext cx="3420000" cy="219770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FEC-to-NHLFE (FTN): is used when an LSR receives an IP packet and needs to perform MPLS forwarding. FTNs exist only on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ingresses</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FTN contains a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tunnel ID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and mapping from an FEC to an NHLFE.</a:t>
            </a:r>
          </a:p>
        </p:txBody>
      </p:sp>
      <p:sp>
        <p:nvSpPr>
          <p:cNvPr id="8" name="圆角矩形 75"/>
          <p:cNvSpPr/>
          <p:nvPr/>
        </p:nvSpPr>
        <p:spPr>
          <a:xfrm>
            <a:off x="4208738" y="1744881"/>
            <a:ext cx="3891691" cy="400100"/>
          </a:xfrm>
          <a:prstGeom prst="roundRect">
            <a:avLst>
              <a:gd name="adj" fmla="val 10604"/>
            </a:avLst>
          </a:prstGeom>
          <a:solidFill>
            <a:srgbClr val="00B0F0"/>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NHLFE</a:t>
            </a:r>
          </a:p>
        </p:txBody>
      </p:sp>
      <p:sp>
        <p:nvSpPr>
          <p:cNvPr id="9" name="圆角矩形 75"/>
          <p:cNvSpPr/>
          <p:nvPr/>
        </p:nvSpPr>
        <p:spPr>
          <a:xfrm>
            <a:off x="4208738" y="2176386"/>
            <a:ext cx="3973896" cy="21977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Next hop label forwarding entry (NHLFE): is used when an LSR performs MPLS forwarding for a packet (MPLS or IP packet). NHLFEs exist on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ingresses</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transit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nodes.</a:t>
            </a:r>
          </a:p>
          <a:p>
            <a:pPr marL="177800" indent="-17780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NHLFE contains the following information: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tunnel ID</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outbound interface, next hop, outgoing label</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label operation type.</a:t>
            </a:r>
          </a:p>
        </p:txBody>
      </p:sp>
      <p:sp>
        <p:nvSpPr>
          <p:cNvPr id="10" name="圆角矩形 75"/>
          <p:cNvSpPr/>
          <p:nvPr/>
        </p:nvSpPr>
        <p:spPr>
          <a:xfrm>
            <a:off x="8260343" y="1744881"/>
            <a:ext cx="3420000" cy="400100"/>
          </a:xfrm>
          <a:prstGeom prst="roundRect">
            <a:avLst>
              <a:gd name="adj" fmla="val 10604"/>
            </a:avLst>
          </a:prstGeom>
          <a:solidFill>
            <a:srgbClr val="00B0F0"/>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ILM</a:t>
            </a:r>
          </a:p>
        </p:txBody>
      </p:sp>
      <p:sp>
        <p:nvSpPr>
          <p:cNvPr id="11" name="圆角矩形 75"/>
          <p:cNvSpPr/>
          <p:nvPr/>
        </p:nvSpPr>
        <p:spPr>
          <a:xfrm>
            <a:off x="8260343" y="2176386"/>
            <a:ext cx="3420000" cy="21977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Incoming label map (ILM): guides MPLS packet forwarding (MPLS or IP forwarding). ILMs exist only on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egresses</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transit</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nodes.</a:t>
            </a:r>
          </a:p>
          <a:p>
            <a:pPr marL="177800" indent="-177800" fontAlgn="ctr">
              <a:spcBef>
                <a:spcPts val="0"/>
              </a:spcBef>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An ILM contains the following information: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tunnel ID</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incoming label, inbound interface, and label operation type.</a:t>
            </a:r>
          </a:p>
        </p:txBody>
      </p:sp>
      <p:graphicFrame>
        <p:nvGraphicFramePr>
          <p:cNvPr id="23" name="表格 22"/>
          <p:cNvGraphicFramePr>
            <a:graphicFrameLocks noGrp="1"/>
          </p:cNvGraphicFramePr>
          <p:nvPr>
            <p:extLst>
              <p:ext uri="{D42A27DB-BD31-4B8C-83A1-F6EECF244321}">
                <p14:modId xmlns:p14="http://schemas.microsoft.com/office/powerpoint/2010/main" val="551544621"/>
              </p:ext>
            </p:extLst>
          </p:nvPr>
        </p:nvGraphicFramePr>
        <p:xfrm>
          <a:off x="4573480" y="4481393"/>
          <a:ext cx="2821368" cy="426720"/>
        </p:xfrm>
        <a:graphic>
          <a:graphicData uri="http://schemas.openxmlformats.org/drawingml/2006/table">
            <a:tbl>
              <a:tblPr firstRow="1" bandRow="1">
                <a:tableStyleId>{72833802-FEF1-4C79-8D5D-14CF1EAF98D9}</a:tableStyleId>
              </a:tblPr>
              <a:tblGrid>
                <a:gridCol w="524191"/>
                <a:gridCol w="844147"/>
                <a:gridCol w="657167"/>
                <a:gridCol w="795863"/>
              </a:tblGrid>
              <a:tr h="248400">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Out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NH</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Out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bl>
          </a:graphicData>
        </a:graphic>
      </p:graphicFrame>
      <p:graphicFrame>
        <p:nvGraphicFramePr>
          <p:cNvPr id="24" name="表格 23"/>
          <p:cNvGraphicFramePr>
            <a:graphicFrameLocks noGrp="1"/>
          </p:cNvGraphicFramePr>
          <p:nvPr>
            <p:extLst>
              <p:ext uri="{D42A27DB-BD31-4B8C-83A1-F6EECF244321}">
                <p14:modId xmlns:p14="http://schemas.microsoft.com/office/powerpoint/2010/main" val="351808927"/>
              </p:ext>
            </p:extLst>
          </p:nvPr>
        </p:nvGraphicFramePr>
        <p:xfrm>
          <a:off x="8334799" y="4557829"/>
          <a:ext cx="3068391" cy="428400"/>
        </p:xfrm>
        <a:graphic>
          <a:graphicData uri="http://schemas.openxmlformats.org/drawingml/2006/table">
            <a:tbl>
              <a:tblPr firstRow="1" bandRow="1">
                <a:tableStyleId>{72833802-FEF1-4C79-8D5D-14CF1EAF98D9}</a:tableStyleId>
              </a:tblPr>
              <a:tblGrid>
                <a:gridCol w="734444"/>
                <a:gridCol w="492433"/>
                <a:gridCol w="920757"/>
                <a:gridCol w="920757"/>
              </a:tblGrid>
              <a:tr h="428400">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OPER</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bl>
          </a:graphicData>
        </a:graphic>
      </p:graphicFrame>
      <p:graphicFrame>
        <p:nvGraphicFramePr>
          <p:cNvPr id="25" name="表格 24"/>
          <p:cNvGraphicFramePr>
            <a:graphicFrameLocks noGrp="1"/>
          </p:cNvGraphicFramePr>
          <p:nvPr>
            <p:extLst>
              <p:ext uri="{D42A27DB-BD31-4B8C-83A1-F6EECF244321}">
                <p14:modId xmlns:p14="http://schemas.microsoft.com/office/powerpoint/2010/main" val="4003770817"/>
              </p:ext>
            </p:extLst>
          </p:nvPr>
        </p:nvGraphicFramePr>
        <p:xfrm>
          <a:off x="1469036" y="4479713"/>
          <a:ext cx="1618938" cy="428400"/>
        </p:xfrm>
        <a:graphic>
          <a:graphicData uri="http://schemas.openxmlformats.org/drawingml/2006/table">
            <a:tbl>
              <a:tblPr firstRow="1" bandRow="1">
                <a:tableStyleId>{72833802-FEF1-4C79-8D5D-14CF1EAF98D9}</a:tableStyleId>
              </a:tblPr>
              <a:tblGrid>
                <a:gridCol w="809469"/>
                <a:gridCol w="809469"/>
              </a:tblGrid>
              <a:tr h="428400">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FEC</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400" b="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bl>
          </a:graphicData>
        </a:graphic>
      </p:graphicFrame>
      <p:grpSp>
        <p:nvGrpSpPr>
          <p:cNvPr id="36" name="组合 35"/>
          <p:cNvGrpSpPr/>
          <p:nvPr/>
        </p:nvGrpSpPr>
        <p:grpSpPr>
          <a:xfrm>
            <a:off x="508140" y="4977415"/>
            <a:ext cx="4942625" cy="1053682"/>
            <a:chOff x="508140" y="4977415"/>
            <a:chExt cx="4942625" cy="1053682"/>
          </a:xfrm>
        </p:grpSpPr>
        <p:sp>
          <p:nvSpPr>
            <p:cNvPr id="26" name="任意多边形 25"/>
            <p:cNvSpPr/>
            <p:nvPr/>
          </p:nvSpPr>
          <p:spPr>
            <a:xfrm>
              <a:off x="2593298" y="4977415"/>
              <a:ext cx="2857467" cy="242677"/>
            </a:xfrm>
            <a:custGeom>
              <a:avLst/>
              <a:gdLst>
                <a:gd name="connsiteX0" fmla="*/ 0 w 2825086"/>
                <a:gd name="connsiteY0" fmla="*/ 0 h 450376"/>
                <a:gd name="connsiteX1" fmla="*/ 0 w 2825086"/>
                <a:gd name="connsiteY1" fmla="*/ 450376 h 450376"/>
                <a:gd name="connsiteX2" fmla="*/ 2825086 w 2825086"/>
                <a:gd name="connsiteY2" fmla="*/ 450376 h 450376"/>
                <a:gd name="connsiteX3" fmla="*/ 2825086 w 2825086"/>
                <a:gd name="connsiteY3" fmla="*/ 40943 h 450376"/>
              </a:gdLst>
              <a:ahLst/>
              <a:cxnLst>
                <a:cxn ang="0">
                  <a:pos x="connsiteX0" y="connsiteY0"/>
                </a:cxn>
                <a:cxn ang="0">
                  <a:pos x="connsiteX1" y="connsiteY1"/>
                </a:cxn>
                <a:cxn ang="0">
                  <a:pos x="connsiteX2" y="connsiteY2"/>
                </a:cxn>
                <a:cxn ang="0">
                  <a:pos x="connsiteX3" y="connsiteY3"/>
                </a:cxn>
              </a:cxnLst>
              <a:rect l="l" t="t" r="r" b="b"/>
              <a:pathLst>
                <a:path w="2825086" h="450376">
                  <a:moveTo>
                    <a:pt x="0" y="0"/>
                  </a:moveTo>
                  <a:lnTo>
                    <a:pt x="0" y="450376"/>
                  </a:lnTo>
                  <a:lnTo>
                    <a:pt x="2825086" y="450376"/>
                  </a:lnTo>
                  <a:lnTo>
                    <a:pt x="2825086" y="40943"/>
                  </a:lnTo>
                </a:path>
              </a:pathLst>
            </a:custGeom>
            <a:noFill/>
            <a:ln w="19050" cap="flat" cmpd="sng" algn="ctr">
              <a:solidFill>
                <a:srgbClr val="3FCDFF"/>
              </a:solidFill>
              <a:prstDash val="solid"/>
              <a:miter lim="800000"/>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组合 33"/>
            <p:cNvGrpSpPr/>
            <p:nvPr/>
          </p:nvGrpSpPr>
          <p:grpSpPr>
            <a:xfrm>
              <a:off x="508140" y="5307501"/>
              <a:ext cx="4582334" cy="723596"/>
              <a:chOff x="508140" y="5307501"/>
              <a:chExt cx="4582334" cy="723596"/>
            </a:xfrm>
          </p:grpSpPr>
          <p:sp>
            <p:nvSpPr>
              <p:cNvPr id="28" name="矩形 27"/>
              <p:cNvSpPr/>
              <p:nvPr/>
            </p:nvSpPr>
            <p:spPr>
              <a:xfrm>
                <a:off x="658804" y="5307501"/>
                <a:ext cx="4431670" cy="723596"/>
              </a:xfrm>
              <a:prstGeom prst="rect">
                <a:avLst/>
              </a:prstGeom>
            </p:spPr>
            <p:txBody>
              <a:bodyPr wrap="square">
                <a:noAutofit/>
              </a:bodyPr>
              <a:lstStyle/>
              <a:p>
                <a:pPr fontAlgn="ctr">
                  <a:spcBef>
                    <a:spcPts val="0"/>
                  </a:spcBef>
                  <a:spcAft>
                    <a:spcPts val="600"/>
                  </a:spcAft>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ingress searches its FIB for the entry with a non-0x0 tunnel ID to learn detailed FTN information.</a:t>
                </a:r>
              </a:p>
            </p:txBody>
          </p:sp>
          <p:sp>
            <p:nvSpPr>
              <p:cNvPr id="30" name="Oval 4"/>
              <p:cNvSpPr>
                <a:spLocks noChangeAspect="1"/>
              </p:cNvSpPr>
              <p:nvPr/>
            </p:nvSpPr>
            <p:spPr>
              <a:xfrm>
                <a:off x="508140" y="5351084"/>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1</a:t>
                </a:r>
              </a:p>
            </p:txBody>
          </p:sp>
        </p:grpSp>
      </p:grpSp>
      <p:grpSp>
        <p:nvGrpSpPr>
          <p:cNvPr id="37" name="组合 36"/>
          <p:cNvGrpSpPr/>
          <p:nvPr/>
        </p:nvGrpSpPr>
        <p:grpSpPr>
          <a:xfrm>
            <a:off x="5555380" y="4977415"/>
            <a:ext cx="4458050" cy="924033"/>
            <a:chOff x="5555380" y="4977415"/>
            <a:chExt cx="4458050" cy="924033"/>
          </a:xfrm>
        </p:grpSpPr>
        <p:sp>
          <p:nvSpPr>
            <p:cNvPr id="27" name="任意多边形 26"/>
            <p:cNvSpPr/>
            <p:nvPr/>
          </p:nvSpPr>
          <p:spPr>
            <a:xfrm flipH="1">
              <a:off x="5555380" y="4977415"/>
              <a:ext cx="4458050" cy="242677"/>
            </a:xfrm>
            <a:custGeom>
              <a:avLst/>
              <a:gdLst>
                <a:gd name="connsiteX0" fmla="*/ 0 w 2825086"/>
                <a:gd name="connsiteY0" fmla="*/ 0 h 450376"/>
                <a:gd name="connsiteX1" fmla="*/ 0 w 2825086"/>
                <a:gd name="connsiteY1" fmla="*/ 450376 h 450376"/>
                <a:gd name="connsiteX2" fmla="*/ 2825086 w 2825086"/>
                <a:gd name="connsiteY2" fmla="*/ 450376 h 450376"/>
                <a:gd name="connsiteX3" fmla="*/ 2825086 w 2825086"/>
                <a:gd name="connsiteY3" fmla="*/ 40943 h 450376"/>
              </a:gdLst>
              <a:ahLst/>
              <a:cxnLst>
                <a:cxn ang="0">
                  <a:pos x="connsiteX0" y="connsiteY0"/>
                </a:cxn>
                <a:cxn ang="0">
                  <a:pos x="connsiteX1" y="connsiteY1"/>
                </a:cxn>
                <a:cxn ang="0">
                  <a:pos x="connsiteX2" y="connsiteY2"/>
                </a:cxn>
                <a:cxn ang="0">
                  <a:pos x="connsiteX3" y="connsiteY3"/>
                </a:cxn>
              </a:cxnLst>
              <a:rect l="l" t="t" r="r" b="b"/>
              <a:pathLst>
                <a:path w="2825086" h="450376">
                  <a:moveTo>
                    <a:pt x="0" y="0"/>
                  </a:moveTo>
                  <a:lnTo>
                    <a:pt x="0" y="450376"/>
                  </a:lnTo>
                  <a:lnTo>
                    <a:pt x="2825086" y="450376"/>
                  </a:lnTo>
                  <a:lnTo>
                    <a:pt x="2825086" y="40943"/>
                  </a:lnTo>
                </a:path>
              </a:pathLst>
            </a:custGeom>
            <a:noFill/>
            <a:ln w="19050" cap="flat" cmpd="sng" algn="ctr">
              <a:solidFill>
                <a:srgbClr val="3FCDFF"/>
              </a:solidFill>
              <a:prstDash val="solid"/>
              <a:miter lim="800000"/>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a:xfrm>
              <a:off x="5785515" y="5378228"/>
              <a:ext cx="2549284" cy="523220"/>
            </a:xfrm>
            <a:prstGeom prst="rect">
              <a:avLst/>
            </a:prstGeom>
          </p:spPr>
          <p:txBody>
            <a:bodyPr wrap="square">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transit node searches for an NHLFE that matches the tunnel ID in the ILM table.</a:t>
              </a:r>
            </a:p>
          </p:txBody>
        </p:sp>
        <p:sp>
          <p:nvSpPr>
            <p:cNvPr id="31" name="Oval 4"/>
            <p:cNvSpPr>
              <a:spLocks noChangeAspect="1"/>
            </p:cNvSpPr>
            <p:nvPr/>
          </p:nvSpPr>
          <p:spPr>
            <a:xfrm>
              <a:off x="5652693" y="5333437"/>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2</a:t>
              </a:r>
            </a:p>
          </p:txBody>
        </p:sp>
      </p:grpSp>
      <p:grpSp>
        <p:nvGrpSpPr>
          <p:cNvPr id="38" name="组合 37"/>
          <p:cNvGrpSpPr/>
          <p:nvPr/>
        </p:nvGrpSpPr>
        <p:grpSpPr>
          <a:xfrm>
            <a:off x="8458702" y="5348905"/>
            <a:ext cx="3308608" cy="783455"/>
            <a:chOff x="8600107" y="5348905"/>
            <a:chExt cx="3308608" cy="783455"/>
          </a:xfrm>
        </p:grpSpPr>
        <p:sp>
          <p:nvSpPr>
            <p:cNvPr id="32" name="矩形 31"/>
            <p:cNvSpPr/>
            <p:nvPr/>
          </p:nvSpPr>
          <p:spPr>
            <a:xfrm>
              <a:off x="8732928" y="5393696"/>
              <a:ext cx="3175787" cy="738664"/>
            </a:xfrm>
            <a:prstGeom prst="rect">
              <a:avLst/>
            </a:prstGeom>
          </p:spPr>
          <p:txBody>
            <a:bodyPr wrap="square">
              <a:noAutofit/>
            </a:bodyPr>
            <a:lstStyle/>
            <a:p>
              <a:pPr fontAlgn="ct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OPER field in the ILM table on an egress is Pop. If a packet contains only one label, the egress removes it and then performs IP forwarding.</a:t>
              </a:r>
            </a:p>
          </p:txBody>
        </p:sp>
        <p:sp>
          <p:nvSpPr>
            <p:cNvPr id="33" name="Oval 4"/>
            <p:cNvSpPr>
              <a:spLocks noChangeAspect="1"/>
            </p:cNvSpPr>
            <p:nvPr/>
          </p:nvSpPr>
          <p:spPr>
            <a:xfrm>
              <a:off x="8600107" y="5348905"/>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3</a:t>
              </a:r>
            </a:p>
          </p:txBody>
        </p:sp>
      </p:grpSp>
      <p:grpSp>
        <p:nvGrpSpPr>
          <p:cNvPr id="35" name="组合 34"/>
          <p:cNvGrpSpPr/>
          <p:nvPr/>
        </p:nvGrpSpPr>
        <p:grpSpPr>
          <a:xfrm>
            <a:off x="8653852" y="35262"/>
            <a:ext cx="3440970" cy="312029"/>
            <a:chOff x="8653852" y="35262"/>
            <a:chExt cx="3440970" cy="312029"/>
          </a:xfrm>
        </p:grpSpPr>
        <p:sp>
          <p:nvSpPr>
            <p:cNvPr id="42" name="五边形 41"/>
            <p:cNvSpPr/>
            <p:nvPr/>
          </p:nvSpPr>
          <p:spPr bwMode="auto">
            <a:xfrm>
              <a:off x="8653852" y="35262"/>
              <a:ext cx="11520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43" name="燕尾形 42"/>
            <p:cNvSpPr/>
            <p:nvPr/>
          </p:nvSpPr>
          <p:spPr bwMode="auto">
            <a:xfrm>
              <a:off x="9702937" y="35262"/>
              <a:ext cx="13068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44" name="燕尾形 43"/>
            <p:cNvSpPr/>
            <p:nvPr/>
          </p:nvSpPr>
          <p:spPr bwMode="auto">
            <a:xfrm>
              <a:off x="10906822" y="35262"/>
              <a:ext cx="1188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985977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arn(inVertical)">
                                      <p:cBhvr>
                                        <p:cTn id="1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Packet Processing on an Ingress LSR</a:t>
            </a:r>
          </a:p>
        </p:txBody>
      </p:sp>
      <p:cxnSp>
        <p:nvCxnSpPr>
          <p:cNvPr id="7" name="直接连接符 6"/>
          <p:cNvCxnSpPr>
            <a:stCxn id="8" idx="3"/>
            <a:endCxn id="11" idx="1"/>
          </p:cNvCxnSpPr>
          <p:nvPr/>
        </p:nvCxnSpPr>
        <p:spPr bwMode="auto">
          <a:xfrm>
            <a:off x="2996615"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endCxn id="8" idx="1"/>
          </p:cNvCxnSpPr>
          <p:nvPr/>
        </p:nvCxnSpPr>
        <p:spPr bwMode="auto">
          <a:xfrm>
            <a:off x="1975154" y="5649309"/>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11" idx="3"/>
            <a:endCxn id="13" idx="1"/>
          </p:cNvCxnSpPr>
          <p:nvPr/>
        </p:nvCxnSpPr>
        <p:spPr bwMode="auto">
          <a:xfrm>
            <a:off x="5189034"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9034" y="5427909"/>
            <a:ext cx="540000" cy="442800"/>
          </a:xfrm>
          <a:prstGeom prst="rect">
            <a:avLst/>
          </a:prstGeom>
        </p:spPr>
      </p:pic>
      <p:cxnSp>
        <p:nvCxnSpPr>
          <p:cNvPr id="12" name="直接连接符 11"/>
          <p:cNvCxnSpPr>
            <a:stCxn id="13" idx="3"/>
          </p:cNvCxnSpPr>
          <p:nvPr/>
        </p:nvCxnSpPr>
        <p:spPr bwMode="auto">
          <a:xfrm>
            <a:off x="7381453" y="5649309"/>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1453" y="5427909"/>
            <a:ext cx="540000" cy="442800"/>
          </a:xfrm>
          <a:prstGeom prst="rect">
            <a:avLst/>
          </a:prstGeom>
        </p:spPr>
      </p:pic>
      <p:cxnSp>
        <p:nvCxnSpPr>
          <p:cNvPr id="14" name="直接连接符 13"/>
          <p:cNvCxnSpPr/>
          <p:nvPr/>
        </p:nvCxnSpPr>
        <p:spPr bwMode="auto">
          <a:xfrm rot="5400000">
            <a:off x="7472942" y="5649309"/>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bwMode="auto">
          <a:xfrm>
            <a:off x="2049207"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18" name="文本框 17"/>
          <p:cNvSpPr txBox="1"/>
          <p:nvPr/>
        </p:nvSpPr>
        <p:spPr bwMode="auto">
          <a:xfrm>
            <a:off x="7760729" y="5491113"/>
            <a:ext cx="105840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3.3.3.1/24</a:t>
            </a:r>
          </a:p>
        </p:txBody>
      </p:sp>
      <p:sp>
        <p:nvSpPr>
          <p:cNvPr id="38" name="文本框 37"/>
          <p:cNvSpPr txBox="1"/>
          <p:nvPr/>
        </p:nvSpPr>
        <p:spPr bwMode="auto">
          <a:xfrm>
            <a:off x="2331994" y="4775849"/>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rPr>
              <a:t>Push</a:t>
            </a:r>
          </a:p>
        </p:txBody>
      </p:sp>
      <p:sp>
        <p:nvSpPr>
          <p:cNvPr id="57" name="矩形 56"/>
          <p:cNvSpPr/>
          <p:nvPr/>
        </p:nvSpPr>
        <p:spPr>
          <a:xfrm>
            <a:off x="1469798"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58" name="直接箭头连接符 57"/>
          <p:cNvCxnSpPr/>
          <p:nvPr/>
        </p:nvCxnSpPr>
        <p:spPr>
          <a:xfrm>
            <a:off x="1552890"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3268253"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3549432"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1" name="矩形 60"/>
          <p:cNvSpPr/>
          <p:nvPr/>
        </p:nvSpPr>
        <p:spPr>
          <a:xfrm>
            <a:off x="3232902" y="4931100"/>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Z</a:t>
            </a:r>
          </a:p>
        </p:txBody>
      </p:sp>
      <p:cxnSp>
        <p:nvCxnSpPr>
          <p:cNvPr id="62" name="直接箭头连接符 61"/>
          <p:cNvCxnSpPr/>
          <p:nvPr/>
        </p:nvCxnSpPr>
        <p:spPr>
          <a:xfrm>
            <a:off x="5419134"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725823"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4" name="矩形 63"/>
          <p:cNvSpPr/>
          <p:nvPr/>
        </p:nvSpPr>
        <p:spPr>
          <a:xfrm>
            <a:off x="5403116" y="4931099"/>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Y</a:t>
            </a:r>
          </a:p>
        </p:txBody>
      </p:sp>
      <p:sp>
        <p:nvSpPr>
          <p:cNvPr id="65" name="矩形 64"/>
          <p:cNvSpPr/>
          <p:nvPr/>
        </p:nvSpPr>
        <p:spPr>
          <a:xfrm>
            <a:off x="7437849"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66" name="直接箭头连接符 65"/>
          <p:cNvCxnSpPr/>
          <p:nvPr/>
        </p:nvCxnSpPr>
        <p:spPr>
          <a:xfrm>
            <a:off x="7520941"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auto">
          <a:xfrm>
            <a:off x="228424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Ingress</a:t>
            </a:r>
          </a:p>
        </p:txBody>
      </p:sp>
      <p:sp>
        <p:nvSpPr>
          <p:cNvPr id="48" name="文本框 47"/>
          <p:cNvSpPr txBox="1"/>
          <p:nvPr/>
        </p:nvSpPr>
        <p:spPr bwMode="auto">
          <a:xfrm>
            <a:off x="4492492"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Transit</a:t>
            </a:r>
          </a:p>
        </p:txBody>
      </p:sp>
      <p:sp>
        <p:nvSpPr>
          <p:cNvPr id="49" name="文本框 48"/>
          <p:cNvSpPr txBox="1"/>
          <p:nvPr/>
        </p:nvSpPr>
        <p:spPr bwMode="auto">
          <a:xfrm>
            <a:off x="666839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Egress</a:t>
            </a:r>
          </a:p>
        </p:txBody>
      </p:sp>
      <p:sp>
        <p:nvSpPr>
          <p:cNvPr id="50" name="文本框 49"/>
          <p:cNvSpPr txBox="1"/>
          <p:nvPr/>
        </p:nvSpPr>
        <p:spPr bwMode="auto">
          <a:xfrm>
            <a:off x="2899911"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1" name="文本框 50"/>
          <p:cNvSpPr txBox="1"/>
          <p:nvPr/>
        </p:nvSpPr>
        <p:spPr bwMode="auto">
          <a:xfrm>
            <a:off x="4263748"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52" name="文本框 51"/>
          <p:cNvSpPr txBox="1"/>
          <p:nvPr/>
        </p:nvSpPr>
        <p:spPr bwMode="auto">
          <a:xfrm>
            <a:off x="5114452"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3" name="文本框 52"/>
          <p:cNvSpPr txBox="1"/>
          <p:nvPr/>
        </p:nvSpPr>
        <p:spPr bwMode="auto">
          <a:xfrm>
            <a:off x="6438415"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69" name="文本框 68"/>
          <p:cNvSpPr txBox="1"/>
          <p:nvPr/>
        </p:nvSpPr>
        <p:spPr bwMode="auto">
          <a:xfrm>
            <a:off x="7289119"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70" name="文本框 69"/>
          <p:cNvSpPr txBox="1"/>
          <p:nvPr/>
        </p:nvSpPr>
        <p:spPr bwMode="auto">
          <a:xfrm>
            <a:off x="2618622"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1.1.1.1/24</a:t>
            </a:r>
          </a:p>
        </p:txBody>
      </p:sp>
      <p:sp>
        <p:nvSpPr>
          <p:cNvPr id="71" name="文本框 70"/>
          <p:cNvSpPr txBox="1"/>
          <p:nvPr/>
        </p:nvSpPr>
        <p:spPr bwMode="auto">
          <a:xfrm>
            <a:off x="3997597"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1.1.1.2/24</a:t>
            </a:r>
          </a:p>
        </p:txBody>
      </p:sp>
      <p:sp>
        <p:nvSpPr>
          <p:cNvPr id="72" name="文本框 71"/>
          <p:cNvSpPr txBox="1"/>
          <p:nvPr/>
        </p:nvSpPr>
        <p:spPr bwMode="auto">
          <a:xfrm>
            <a:off x="4847956"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2.2.2.1/24</a:t>
            </a:r>
          </a:p>
        </p:txBody>
      </p:sp>
      <p:sp>
        <p:nvSpPr>
          <p:cNvPr id="74" name="文本框 73"/>
          <p:cNvSpPr txBox="1"/>
          <p:nvPr/>
        </p:nvSpPr>
        <p:spPr bwMode="auto">
          <a:xfrm>
            <a:off x="6178478"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2.2.2.2/24</a:t>
            </a:r>
          </a:p>
        </p:txBody>
      </p:sp>
      <p:graphicFrame>
        <p:nvGraphicFramePr>
          <p:cNvPr id="43" name="表格 42"/>
          <p:cNvGraphicFramePr>
            <a:graphicFrameLocks noGrp="1"/>
          </p:cNvGraphicFramePr>
          <p:nvPr>
            <p:extLst>
              <p:ext uri="{D42A27DB-BD31-4B8C-83A1-F6EECF244321}">
                <p14:modId xmlns:p14="http://schemas.microsoft.com/office/powerpoint/2010/main" val="1741250062"/>
              </p:ext>
            </p:extLst>
          </p:nvPr>
        </p:nvGraphicFramePr>
        <p:xfrm>
          <a:off x="1774030" y="3961005"/>
          <a:ext cx="1561382" cy="507340"/>
        </p:xfrm>
        <a:graphic>
          <a:graphicData uri="http://schemas.openxmlformats.org/drawingml/2006/table">
            <a:tbl>
              <a:tblPr firstRow="1" bandRow="1">
                <a:tableStyleId>{72833802-FEF1-4C79-8D5D-14CF1EAF98D9}</a:tableStyleId>
              </a:tblPr>
              <a:tblGrid>
                <a:gridCol w="780691"/>
                <a:gridCol w="780691"/>
              </a:tblGrid>
              <a:tr h="253670">
                <a:tc>
                  <a:txBody>
                    <a:bodyPr/>
                    <a:lstStyle/>
                    <a:p>
                      <a:pPr algn="ctr" fontAlgn="ctr"/>
                      <a:r>
                        <a:rPr lang="en-US" sz="1200" b="0" dirty="0">
                          <a:solidFill>
                            <a:schemeClr val="bg1"/>
                          </a:solidFill>
                          <a:latin typeface="Huawei Sans" panose="020C0503030203020204" pitchFamily="34" charset="0"/>
                        </a:rPr>
                        <a:t>DEST</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53670">
                <a:tc>
                  <a:txBody>
                    <a:bodyPr/>
                    <a:lstStyle/>
                    <a:p>
                      <a:pPr algn="ctr" fontAlgn="ctr"/>
                      <a:r>
                        <a:rPr lang="en-US" sz="1200" b="0" dirty="0">
                          <a:solidFill>
                            <a:schemeClr val="tx1"/>
                          </a:solidFill>
                          <a:latin typeface="Huawei Sans" panose="020C0503030203020204" pitchFamily="34" charset="0"/>
                        </a:rPr>
                        <a:t>3.3.3.1/24</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sp>
        <p:nvSpPr>
          <p:cNvPr id="55" name="文本框 54"/>
          <p:cNvSpPr txBox="1"/>
          <p:nvPr/>
        </p:nvSpPr>
        <p:spPr bwMode="auto">
          <a:xfrm>
            <a:off x="1176365" y="3710680"/>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FIB</a:t>
            </a:r>
          </a:p>
        </p:txBody>
      </p:sp>
      <p:cxnSp>
        <p:nvCxnSpPr>
          <p:cNvPr id="56" name="直接箭头连接符 55"/>
          <p:cNvCxnSpPr/>
          <p:nvPr/>
        </p:nvCxnSpPr>
        <p:spPr>
          <a:xfrm flipH="1" flipV="1">
            <a:off x="2169975" y="4494565"/>
            <a:ext cx="709563" cy="9552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6615" y="5427909"/>
            <a:ext cx="540000" cy="442800"/>
          </a:xfrm>
          <a:prstGeom prst="rect">
            <a:avLst/>
          </a:prstGeom>
        </p:spPr>
      </p:pic>
      <p:graphicFrame>
        <p:nvGraphicFramePr>
          <p:cNvPr id="80" name="表格 79"/>
          <p:cNvGraphicFramePr>
            <a:graphicFrameLocks noGrp="1"/>
          </p:cNvGraphicFramePr>
          <p:nvPr>
            <p:extLst>
              <p:ext uri="{D42A27DB-BD31-4B8C-83A1-F6EECF244321}">
                <p14:modId xmlns:p14="http://schemas.microsoft.com/office/powerpoint/2010/main" val="1094274370"/>
              </p:ext>
            </p:extLst>
          </p:nvPr>
        </p:nvGraphicFramePr>
        <p:xfrm>
          <a:off x="2096004" y="1766588"/>
          <a:ext cx="3219146" cy="496800"/>
        </p:xfrm>
        <a:graphic>
          <a:graphicData uri="http://schemas.openxmlformats.org/drawingml/2006/table">
            <a:tbl>
              <a:tblPr firstRow="1" bandRow="1">
                <a:tableStyleId>{72833802-FEF1-4C79-8D5D-14CF1EAF98D9}</a:tableStyleId>
              </a:tblPr>
              <a:tblGrid>
                <a:gridCol w="485103"/>
                <a:gridCol w="781200"/>
                <a:gridCol w="608163"/>
                <a:gridCol w="608163"/>
                <a:gridCol w="736517"/>
              </a:tblGrid>
              <a:tr h="248400">
                <a:tc>
                  <a:txBody>
                    <a:bodyPr/>
                    <a:lstStyle/>
                    <a:p>
                      <a:pPr algn="ctr" fontAlgn="ctr"/>
                      <a:r>
                        <a:rPr lang="en-US" sz="1200" b="0" dirty="0">
                          <a:solidFill>
                            <a:schemeClr val="bg1"/>
                          </a:solidFill>
                          <a:latin typeface="Huawei Sans" panose="020C0503030203020204" pitchFamily="34" charset="0"/>
                        </a:rPr>
                        <a:t>Out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OPER</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NH</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Out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48400">
                <a:tc>
                  <a:txBody>
                    <a:bodyPr/>
                    <a:lstStyle/>
                    <a:p>
                      <a:pPr algn="ctr" fontAlgn="ctr"/>
                      <a:r>
                        <a:rPr lang="en-US" sz="1200" b="0" dirty="0">
                          <a:solidFill>
                            <a:schemeClr val="tx1"/>
                          </a:solidFill>
                          <a:latin typeface="Huawei Sans" panose="020C0503030203020204" pitchFamily="34" charset="0"/>
                        </a:rPr>
                        <a:t>IF2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Push</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1.1.1.2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Z</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sp>
        <p:nvSpPr>
          <p:cNvPr id="82" name="文本框 81"/>
          <p:cNvSpPr txBox="1"/>
          <p:nvPr/>
        </p:nvSpPr>
        <p:spPr bwMode="auto">
          <a:xfrm>
            <a:off x="1305155" y="1461372"/>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NHLFE</a:t>
            </a:r>
          </a:p>
        </p:txBody>
      </p:sp>
      <p:cxnSp>
        <p:nvCxnSpPr>
          <p:cNvPr id="83" name="直接箭头连接符 82"/>
          <p:cNvCxnSpPr/>
          <p:nvPr/>
        </p:nvCxnSpPr>
        <p:spPr>
          <a:xfrm flipH="1" flipV="1">
            <a:off x="2938371" y="2300354"/>
            <a:ext cx="1" cy="1650246"/>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7" name="Oval 4"/>
          <p:cNvSpPr>
            <a:spLocks noChangeAspect="1"/>
          </p:cNvSpPr>
          <p:nvPr/>
        </p:nvSpPr>
        <p:spPr>
          <a:xfrm>
            <a:off x="2241994"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1</a:t>
            </a:r>
          </a:p>
        </p:txBody>
      </p:sp>
      <p:sp>
        <p:nvSpPr>
          <p:cNvPr id="88" name="Oval 4"/>
          <p:cNvSpPr>
            <a:spLocks noChangeAspect="1"/>
          </p:cNvSpPr>
          <p:nvPr/>
        </p:nvSpPr>
        <p:spPr>
          <a:xfrm>
            <a:off x="2846582" y="3056269"/>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2</a:t>
            </a:r>
          </a:p>
        </p:txBody>
      </p:sp>
      <p:sp>
        <p:nvSpPr>
          <p:cNvPr id="89" name="圆角矩形 75"/>
          <p:cNvSpPr/>
          <p:nvPr/>
        </p:nvSpPr>
        <p:spPr>
          <a:xfrm>
            <a:off x="6178478" y="1508455"/>
            <a:ext cx="5526195" cy="206717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Bef>
                <a:spcPts val="0"/>
              </a:spcBef>
              <a:spcAft>
                <a:spcPts val="600"/>
              </a:spcAft>
            </a:pPr>
            <a:r>
              <a:rPr lang="en-US" sz="1400" dirty="0">
                <a:solidFill>
                  <a:prstClr val="black"/>
                </a:solidFill>
                <a:latin typeface="Huawei Sans" panose="020C0503030203020204" pitchFamily="34" charset="0"/>
              </a:rPr>
              <a:t>When an IP packet enters an MPLS domain:</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The ingress LSR searches the FIB table and checks whether the tunnel ID corresponding to the destination IP address is 0x0. If the tunnel ID is 0x0, the ingress LSR performs IP forwarding for the packet.</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If the tunnel ID is not 0x0, the ingress searches for the NHLFE matching the tunnel ID in the FIB table, and associates the FIB entry with the NHLFE.</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The ingress LSR checks the NHLFE to learn the outbound interface, next hop, outgoing label, and label operation type.</a:t>
            </a:r>
          </a:p>
          <a:p>
            <a:pPr marL="342900" indent="-342900" algn="just" fontAlgn="ctr">
              <a:spcBef>
                <a:spcPts val="0"/>
              </a:spcBef>
              <a:spcAft>
                <a:spcPts val="600"/>
              </a:spcAft>
              <a:buFont typeface="+mj-lt"/>
              <a:buAutoNum type="arabicPeriod"/>
            </a:pPr>
            <a:r>
              <a:rPr lang="en-US" sz="1400" dirty="0">
                <a:solidFill>
                  <a:prstClr val="black"/>
                </a:solidFill>
                <a:latin typeface="Huawei Sans" panose="020C0503030203020204" pitchFamily="34" charset="0"/>
              </a:rPr>
              <a:t>The ingress LSR pushes an outgoing label into the IP packet, processes the TTL, and then sends the encapsulated MPLS packet to the next hop.</a:t>
            </a:r>
          </a:p>
        </p:txBody>
      </p:sp>
      <p:sp>
        <p:nvSpPr>
          <p:cNvPr id="90" name="Oval 4"/>
          <p:cNvSpPr>
            <a:spLocks noChangeAspect="1"/>
          </p:cNvSpPr>
          <p:nvPr/>
        </p:nvSpPr>
        <p:spPr>
          <a:xfrm>
            <a:off x="1885154" y="1924988"/>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3</a:t>
            </a:r>
          </a:p>
        </p:txBody>
      </p:sp>
      <p:sp>
        <p:nvSpPr>
          <p:cNvPr id="91" name="Oval 4"/>
          <p:cNvSpPr>
            <a:spLocks noChangeAspect="1"/>
          </p:cNvSpPr>
          <p:nvPr/>
        </p:nvSpPr>
        <p:spPr>
          <a:xfrm>
            <a:off x="2757348"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4</a:t>
            </a:r>
          </a:p>
        </p:txBody>
      </p:sp>
      <p:sp>
        <p:nvSpPr>
          <p:cNvPr id="92" name="矩形 91"/>
          <p:cNvSpPr/>
          <p:nvPr/>
        </p:nvSpPr>
        <p:spPr>
          <a:xfrm>
            <a:off x="10159208" y="5622027"/>
            <a:ext cx="1545465" cy="733667"/>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3" name="矩形 25"/>
          <p:cNvSpPr/>
          <p:nvPr/>
        </p:nvSpPr>
        <p:spPr>
          <a:xfrm>
            <a:off x="10326646" y="5665696"/>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grpSp>
        <p:nvGrpSpPr>
          <p:cNvPr id="54" name="组合 53"/>
          <p:cNvGrpSpPr/>
          <p:nvPr/>
        </p:nvGrpSpPr>
        <p:grpSpPr>
          <a:xfrm>
            <a:off x="8653852" y="35262"/>
            <a:ext cx="3440970" cy="312029"/>
            <a:chOff x="8653852" y="35262"/>
            <a:chExt cx="3440970" cy="312029"/>
          </a:xfrm>
        </p:grpSpPr>
        <p:sp>
          <p:nvSpPr>
            <p:cNvPr id="67" name="五边形 66"/>
            <p:cNvSpPr/>
            <p:nvPr/>
          </p:nvSpPr>
          <p:spPr bwMode="auto">
            <a:xfrm>
              <a:off x="8653852" y="35262"/>
              <a:ext cx="11520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76" name="燕尾形 75"/>
            <p:cNvSpPr/>
            <p:nvPr/>
          </p:nvSpPr>
          <p:spPr bwMode="auto">
            <a:xfrm>
              <a:off x="9702937" y="35262"/>
              <a:ext cx="13068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77" name="燕尾形 76"/>
            <p:cNvSpPr/>
            <p:nvPr/>
          </p:nvSpPr>
          <p:spPr bwMode="auto">
            <a:xfrm>
              <a:off x="10906822" y="35262"/>
              <a:ext cx="1188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28319686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文本框 94"/>
          <p:cNvSpPr txBox="1"/>
          <p:nvPr/>
        </p:nvSpPr>
        <p:spPr bwMode="auto">
          <a:xfrm>
            <a:off x="3817532" y="2021676"/>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NHLFE</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Packet Processing on a Transit LSR</a:t>
            </a:r>
          </a:p>
        </p:txBody>
      </p:sp>
      <p:cxnSp>
        <p:nvCxnSpPr>
          <p:cNvPr id="7" name="直接连接符 6"/>
          <p:cNvCxnSpPr>
            <a:stCxn id="8" idx="3"/>
            <a:endCxn id="11" idx="1"/>
          </p:cNvCxnSpPr>
          <p:nvPr/>
        </p:nvCxnSpPr>
        <p:spPr bwMode="auto">
          <a:xfrm>
            <a:off x="2996615"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endCxn id="8" idx="1"/>
          </p:cNvCxnSpPr>
          <p:nvPr/>
        </p:nvCxnSpPr>
        <p:spPr bwMode="auto">
          <a:xfrm>
            <a:off x="1975154" y="5649309"/>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11" idx="3"/>
            <a:endCxn id="13" idx="1"/>
          </p:cNvCxnSpPr>
          <p:nvPr/>
        </p:nvCxnSpPr>
        <p:spPr bwMode="auto">
          <a:xfrm>
            <a:off x="5189034"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9034" y="5427909"/>
            <a:ext cx="540000" cy="442800"/>
          </a:xfrm>
          <a:prstGeom prst="rect">
            <a:avLst/>
          </a:prstGeom>
        </p:spPr>
      </p:pic>
      <p:cxnSp>
        <p:nvCxnSpPr>
          <p:cNvPr id="12" name="直接连接符 11"/>
          <p:cNvCxnSpPr>
            <a:stCxn id="13" idx="3"/>
          </p:cNvCxnSpPr>
          <p:nvPr/>
        </p:nvCxnSpPr>
        <p:spPr bwMode="auto">
          <a:xfrm>
            <a:off x="7381453" y="5649309"/>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1453" y="5427909"/>
            <a:ext cx="540000" cy="442800"/>
          </a:xfrm>
          <a:prstGeom prst="rect">
            <a:avLst/>
          </a:prstGeom>
        </p:spPr>
      </p:pic>
      <p:cxnSp>
        <p:nvCxnSpPr>
          <p:cNvPr id="14" name="直接连接符 13"/>
          <p:cNvCxnSpPr/>
          <p:nvPr/>
        </p:nvCxnSpPr>
        <p:spPr bwMode="auto">
          <a:xfrm rot="5400000">
            <a:off x="7472942" y="5649309"/>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bwMode="auto">
          <a:xfrm>
            <a:off x="2049207"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18" name="文本框 17"/>
          <p:cNvSpPr txBox="1"/>
          <p:nvPr/>
        </p:nvSpPr>
        <p:spPr bwMode="auto">
          <a:xfrm>
            <a:off x="7760729" y="5491113"/>
            <a:ext cx="105840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3.3.3.1/24</a:t>
            </a:r>
          </a:p>
        </p:txBody>
      </p:sp>
      <p:sp>
        <p:nvSpPr>
          <p:cNvPr id="38" name="文本框 37"/>
          <p:cNvSpPr txBox="1"/>
          <p:nvPr/>
        </p:nvSpPr>
        <p:spPr bwMode="auto">
          <a:xfrm>
            <a:off x="2331994" y="4775849"/>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rPr>
              <a:t>Push</a:t>
            </a:r>
          </a:p>
        </p:txBody>
      </p:sp>
      <p:sp>
        <p:nvSpPr>
          <p:cNvPr id="57" name="矩形 56"/>
          <p:cNvSpPr/>
          <p:nvPr/>
        </p:nvSpPr>
        <p:spPr>
          <a:xfrm>
            <a:off x="1469798"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58" name="直接箭头连接符 57"/>
          <p:cNvCxnSpPr/>
          <p:nvPr/>
        </p:nvCxnSpPr>
        <p:spPr>
          <a:xfrm>
            <a:off x="1552890"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3268253"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3549432"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1" name="矩形 60"/>
          <p:cNvSpPr/>
          <p:nvPr/>
        </p:nvSpPr>
        <p:spPr>
          <a:xfrm>
            <a:off x="3232902" y="4931100"/>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Z</a:t>
            </a:r>
          </a:p>
        </p:txBody>
      </p:sp>
      <p:cxnSp>
        <p:nvCxnSpPr>
          <p:cNvPr id="62" name="直接箭头连接符 61"/>
          <p:cNvCxnSpPr/>
          <p:nvPr/>
        </p:nvCxnSpPr>
        <p:spPr>
          <a:xfrm>
            <a:off x="5419134"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725823"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4" name="矩形 63"/>
          <p:cNvSpPr/>
          <p:nvPr/>
        </p:nvSpPr>
        <p:spPr>
          <a:xfrm>
            <a:off x="5403116" y="4931099"/>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Y</a:t>
            </a:r>
          </a:p>
        </p:txBody>
      </p:sp>
      <p:sp>
        <p:nvSpPr>
          <p:cNvPr id="65" name="矩形 64"/>
          <p:cNvSpPr/>
          <p:nvPr/>
        </p:nvSpPr>
        <p:spPr>
          <a:xfrm>
            <a:off x="7437849"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66" name="直接箭头连接符 65"/>
          <p:cNvCxnSpPr/>
          <p:nvPr/>
        </p:nvCxnSpPr>
        <p:spPr>
          <a:xfrm>
            <a:off x="7520941"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auto">
          <a:xfrm>
            <a:off x="4533590" y="4776307"/>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rPr>
              <a:t>Swap</a:t>
            </a:r>
          </a:p>
        </p:txBody>
      </p:sp>
      <p:sp>
        <p:nvSpPr>
          <p:cNvPr id="40" name="文本框 39"/>
          <p:cNvSpPr txBox="1"/>
          <p:nvPr/>
        </p:nvSpPr>
        <p:spPr bwMode="auto">
          <a:xfrm>
            <a:off x="228424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Ingress</a:t>
            </a:r>
          </a:p>
        </p:txBody>
      </p:sp>
      <p:sp>
        <p:nvSpPr>
          <p:cNvPr id="48" name="文本框 47"/>
          <p:cNvSpPr txBox="1"/>
          <p:nvPr/>
        </p:nvSpPr>
        <p:spPr bwMode="auto">
          <a:xfrm>
            <a:off x="4492492"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Transit</a:t>
            </a:r>
          </a:p>
        </p:txBody>
      </p:sp>
      <p:sp>
        <p:nvSpPr>
          <p:cNvPr id="49" name="文本框 48"/>
          <p:cNvSpPr txBox="1"/>
          <p:nvPr/>
        </p:nvSpPr>
        <p:spPr bwMode="auto">
          <a:xfrm>
            <a:off x="666839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Egress</a:t>
            </a:r>
          </a:p>
        </p:txBody>
      </p:sp>
      <p:sp>
        <p:nvSpPr>
          <p:cNvPr id="50" name="文本框 49"/>
          <p:cNvSpPr txBox="1"/>
          <p:nvPr/>
        </p:nvSpPr>
        <p:spPr bwMode="auto">
          <a:xfrm>
            <a:off x="2899911"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1" name="文本框 50"/>
          <p:cNvSpPr txBox="1"/>
          <p:nvPr/>
        </p:nvSpPr>
        <p:spPr bwMode="auto">
          <a:xfrm>
            <a:off x="4263748"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52" name="文本框 51"/>
          <p:cNvSpPr txBox="1"/>
          <p:nvPr/>
        </p:nvSpPr>
        <p:spPr bwMode="auto">
          <a:xfrm>
            <a:off x="5114452"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3" name="文本框 52"/>
          <p:cNvSpPr txBox="1"/>
          <p:nvPr/>
        </p:nvSpPr>
        <p:spPr bwMode="auto">
          <a:xfrm>
            <a:off x="6438415"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69" name="文本框 68"/>
          <p:cNvSpPr txBox="1"/>
          <p:nvPr/>
        </p:nvSpPr>
        <p:spPr bwMode="auto">
          <a:xfrm>
            <a:off x="7289119"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70" name="文本框 69"/>
          <p:cNvSpPr txBox="1"/>
          <p:nvPr/>
        </p:nvSpPr>
        <p:spPr bwMode="auto">
          <a:xfrm>
            <a:off x="2618622"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1.1.1.1/24</a:t>
            </a:r>
          </a:p>
        </p:txBody>
      </p:sp>
      <p:sp>
        <p:nvSpPr>
          <p:cNvPr id="71" name="文本框 70"/>
          <p:cNvSpPr txBox="1"/>
          <p:nvPr/>
        </p:nvSpPr>
        <p:spPr bwMode="auto">
          <a:xfrm>
            <a:off x="3997597"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1.1.1.2/24</a:t>
            </a:r>
          </a:p>
        </p:txBody>
      </p:sp>
      <p:sp>
        <p:nvSpPr>
          <p:cNvPr id="72" name="文本框 71"/>
          <p:cNvSpPr txBox="1"/>
          <p:nvPr/>
        </p:nvSpPr>
        <p:spPr bwMode="auto">
          <a:xfrm>
            <a:off x="4847956"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2.2.2.1/24</a:t>
            </a:r>
          </a:p>
        </p:txBody>
      </p:sp>
      <p:sp>
        <p:nvSpPr>
          <p:cNvPr id="74" name="文本框 73"/>
          <p:cNvSpPr txBox="1"/>
          <p:nvPr/>
        </p:nvSpPr>
        <p:spPr bwMode="auto">
          <a:xfrm>
            <a:off x="6178478"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2.2.2.2/24</a:t>
            </a:r>
          </a:p>
        </p:txBody>
      </p:sp>
      <p:graphicFrame>
        <p:nvGraphicFramePr>
          <p:cNvPr id="44" name="表格 43"/>
          <p:cNvGraphicFramePr>
            <a:graphicFrameLocks noGrp="1"/>
          </p:cNvGraphicFramePr>
          <p:nvPr>
            <p:extLst>
              <p:ext uri="{D42A27DB-BD31-4B8C-83A1-F6EECF244321}">
                <p14:modId xmlns:p14="http://schemas.microsoft.com/office/powerpoint/2010/main" val="1011850325"/>
              </p:ext>
            </p:extLst>
          </p:nvPr>
        </p:nvGraphicFramePr>
        <p:xfrm>
          <a:off x="3993289" y="3961005"/>
          <a:ext cx="1822122" cy="507340"/>
        </p:xfrm>
        <a:graphic>
          <a:graphicData uri="http://schemas.openxmlformats.org/drawingml/2006/table">
            <a:tbl>
              <a:tblPr firstRow="1" bandRow="1">
                <a:tableStyleId>{72833802-FEF1-4C79-8D5D-14CF1EAF98D9}</a:tableStyleId>
              </a:tblPr>
              <a:tblGrid>
                <a:gridCol w="623126"/>
                <a:gridCol w="417796"/>
                <a:gridCol w="781200"/>
              </a:tblGrid>
              <a:tr h="253670">
                <a:tc>
                  <a:txBody>
                    <a:bodyPr/>
                    <a:lstStyle/>
                    <a:p>
                      <a:pPr algn="ctr" fontAlgn="ctr"/>
                      <a:r>
                        <a:rPr lang="en-US" sz="1200" b="0" dirty="0">
                          <a:solidFill>
                            <a:schemeClr val="bg1"/>
                          </a:solidFill>
                          <a:latin typeface="Huawei Sans" panose="020C0503030203020204" pitchFamily="34" charset="0"/>
                        </a:rPr>
                        <a:t>In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In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53670">
                <a:tc>
                  <a:txBody>
                    <a:bodyPr/>
                    <a:lstStyle/>
                    <a:p>
                      <a:pPr algn="ctr" fontAlgn="ctr"/>
                      <a:r>
                        <a:rPr lang="en-US" sz="1200" b="0" dirty="0">
                          <a:solidFill>
                            <a:schemeClr val="tx1"/>
                          </a:solidFill>
                          <a:latin typeface="Huawei Sans" panose="020C0503030203020204" pitchFamily="34" charset="0"/>
                        </a:rPr>
                        <a:t>Z</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IF</a:t>
                      </a:r>
                      <a:r>
                        <a:rPr lang="en-US" sz="1200" b="0" baseline="0" dirty="0">
                          <a:solidFill>
                            <a:schemeClr val="tx1"/>
                          </a:solidFill>
                          <a:latin typeface="Huawei Sans" panose="020C0503030203020204" pitchFamily="34" charset="0"/>
                        </a:rPr>
                        <a:t>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0x15</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6615" y="5427909"/>
            <a:ext cx="540000" cy="442800"/>
          </a:xfrm>
          <a:prstGeom prst="rect">
            <a:avLst/>
          </a:prstGeom>
        </p:spPr>
      </p:pic>
      <p:sp>
        <p:nvSpPr>
          <p:cNvPr id="75" name="文本框 74"/>
          <p:cNvSpPr txBox="1"/>
          <p:nvPr/>
        </p:nvSpPr>
        <p:spPr bwMode="auto">
          <a:xfrm>
            <a:off x="3325631" y="3710680"/>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ILM</a:t>
            </a:r>
          </a:p>
        </p:txBody>
      </p:sp>
      <p:cxnSp>
        <p:nvCxnSpPr>
          <p:cNvPr id="76" name="直接箭头连接符 75"/>
          <p:cNvCxnSpPr/>
          <p:nvPr/>
        </p:nvCxnSpPr>
        <p:spPr>
          <a:xfrm flipH="1" flipV="1">
            <a:off x="4319241" y="4494565"/>
            <a:ext cx="709563" cy="9552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79" name="表格 78"/>
          <p:cNvGraphicFramePr>
            <a:graphicFrameLocks noGrp="1"/>
          </p:cNvGraphicFramePr>
          <p:nvPr>
            <p:extLst>
              <p:ext uri="{D42A27DB-BD31-4B8C-83A1-F6EECF244321}">
                <p14:modId xmlns:p14="http://schemas.microsoft.com/office/powerpoint/2010/main" val="1948671917"/>
              </p:ext>
            </p:extLst>
          </p:nvPr>
        </p:nvGraphicFramePr>
        <p:xfrm>
          <a:off x="4510536" y="2381366"/>
          <a:ext cx="3219146" cy="496800"/>
        </p:xfrm>
        <a:graphic>
          <a:graphicData uri="http://schemas.openxmlformats.org/drawingml/2006/table">
            <a:tbl>
              <a:tblPr firstRow="1" bandRow="1">
                <a:tableStyleId>{72833802-FEF1-4C79-8D5D-14CF1EAF98D9}</a:tableStyleId>
              </a:tblPr>
              <a:tblGrid>
                <a:gridCol w="485103"/>
                <a:gridCol w="781200"/>
                <a:gridCol w="608163"/>
                <a:gridCol w="608163"/>
                <a:gridCol w="736517"/>
              </a:tblGrid>
              <a:tr h="248400">
                <a:tc>
                  <a:txBody>
                    <a:bodyPr/>
                    <a:lstStyle/>
                    <a:p>
                      <a:pPr algn="ctr" fontAlgn="ctr"/>
                      <a:r>
                        <a:rPr lang="en-US" sz="1200" b="0" dirty="0">
                          <a:solidFill>
                            <a:schemeClr val="bg1"/>
                          </a:solidFill>
                          <a:latin typeface="Huawei Sans" panose="020C0503030203020204" pitchFamily="34" charset="0"/>
                        </a:rPr>
                        <a:t>Out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OPER</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NH</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Out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48400">
                <a:tc>
                  <a:txBody>
                    <a:bodyPr/>
                    <a:lstStyle/>
                    <a:p>
                      <a:pPr algn="ctr" fontAlgn="ctr"/>
                      <a:r>
                        <a:rPr lang="en-US" sz="1200" b="0" dirty="0">
                          <a:solidFill>
                            <a:schemeClr val="tx1"/>
                          </a:solidFill>
                          <a:latin typeface="Huawei Sans" panose="020C0503030203020204" pitchFamily="34" charset="0"/>
                        </a:rPr>
                        <a:t>IF2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0x15</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Swap</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2.2.2.2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Y</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cxnSp>
        <p:nvCxnSpPr>
          <p:cNvPr id="84" name="直接箭头连接符 83"/>
          <p:cNvCxnSpPr/>
          <p:nvPr/>
        </p:nvCxnSpPr>
        <p:spPr>
          <a:xfrm flipH="1" flipV="1">
            <a:off x="5393995" y="2915132"/>
            <a:ext cx="1" cy="103546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0" name="Oval 4"/>
          <p:cNvSpPr>
            <a:spLocks noChangeAspect="1"/>
          </p:cNvSpPr>
          <p:nvPr/>
        </p:nvSpPr>
        <p:spPr>
          <a:xfrm>
            <a:off x="4398646"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5</a:t>
            </a:r>
          </a:p>
        </p:txBody>
      </p:sp>
      <p:sp>
        <p:nvSpPr>
          <p:cNvPr id="91" name="Oval 4"/>
          <p:cNvSpPr>
            <a:spLocks noChangeAspect="1"/>
          </p:cNvSpPr>
          <p:nvPr/>
        </p:nvSpPr>
        <p:spPr>
          <a:xfrm>
            <a:off x="5302271" y="3056269"/>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6</a:t>
            </a:r>
          </a:p>
        </p:txBody>
      </p:sp>
      <p:sp>
        <p:nvSpPr>
          <p:cNvPr id="92" name="Oval 4"/>
          <p:cNvSpPr>
            <a:spLocks noChangeAspect="1"/>
          </p:cNvSpPr>
          <p:nvPr/>
        </p:nvSpPr>
        <p:spPr>
          <a:xfrm>
            <a:off x="4934452"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7</a:t>
            </a:r>
          </a:p>
        </p:txBody>
      </p:sp>
      <p:sp>
        <p:nvSpPr>
          <p:cNvPr id="93" name="圆角矩形 75"/>
          <p:cNvSpPr/>
          <p:nvPr/>
        </p:nvSpPr>
        <p:spPr>
          <a:xfrm>
            <a:off x="7902135" y="1654872"/>
            <a:ext cx="3787103" cy="312097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dirty="0">
                <a:solidFill>
                  <a:prstClr val="black"/>
                </a:solidFill>
                <a:latin typeface="Huawei Sans" panose="020C0503030203020204" pitchFamily="34" charset="0"/>
              </a:rPr>
              <a:t>When an MPLS packet is forwarded in an MPLS domain:</a:t>
            </a:r>
          </a:p>
          <a:p>
            <a:pPr marL="342900" indent="-342900" fontAlgn="ctr">
              <a:spcBef>
                <a:spcPts val="0"/>
              </a:spcBef>
              <a:spcAft>
                <a:spcPts val="600"/>
              </a:spcAft>
              <a:buFont typeface="+mj-lt"/>
              <a:buAutoNum type="arabicPeriod" startAt="5"/>
            </a:pPr>
            <a:r>
              <a:rPr lang="en-US" sz="1400" dirty="0">
                <a:solidFill>
                  <a:prstClr val="black"/>
                </a:solidFill>
                <a:latin typeface="Huawei Sans" panose="020C0503030203020204" pitchFamily="34" charset="0"/>
              </a:rPr>
              <a:t>The transit LSR searches for the ILM that matches the MPLS label value to learn the tunnel ID.</a:t>
            </a:r>
          </a:p>
          <a:p>
            <a:pPr marL="342900" indent="-342900" fontAlgn="ctr">
              <a:spcBef>
                <a:spcPts val="0"/>
              </a:spcBef>
              <a:spcAft>
                <a:spcPts val="600"/>
              </a:spcAft>
              <a:buFont typeface="+mj-lt"/>
              <a:buAutoNum type="arabicPeriod" startAt="5"/>
            </a:pPr>
            <a:r>
              <a:rPr lang="en-US" sz="1400" dirty="0">
                <a:solidFill>
                  <a:prstClr val="black"/>
                </a:solidFill>
                <a:latin typeface="Huawei Sans" panose="020C0503030203020204" pitchFamily="34" charset="0"/>
              </a:rPr>
              <a:t>The transit LSR searches for the NHLFE that matches the tunnel ID in the ILM table.</a:t>
            </a:r>
          </a:p>
          <a:p>
            <a:pPr marL="342900" indent="-342900" fontAlgn="ctr">
              <a:spcBef>
                <a:spcPts val="0"/>
              </a:spcBef>
              <a:spcAft>
                <a:spcPts val="600"/>
              </a:spcAft>
              <a:buFont typeface="+mj-lt"/>
              <a:buAutoNum type="arabicPeriod" startAt="5"/>
            </a:pPr>
            <a:r>
              <a:rPr lang="en-US" sz="1400" dirty="0">
                <a:solidFill>
                  <a:prstClr val="black"/>
                </a:solidFill>
                <a:latin typeface="Huawei Sans" panose="020C0503030203020204" pitchFamily="34" charset="0"/>
              </a:rPr>
              <a:t>The transit LSR checks the NHLFE to learn the outbound interface, next hop, outgoing label, and label operation type. If the label operation type is Swap, the transit LSR performs label swapping.</a:t>
            </a:r>
          </a:p>
        </p:txBody>
      </p:sp>
      <p:sp>
        <p:nvSpPr>
          <p:cNvPr id="96" name="矩形 95"/>
          <p:cNvSpPr/>
          <p:nvPr/>
        </p:nvSpPr>
        <p:spPr>
          <a:xfrm>
            <a:off x="10159208" y="5622027"/>
            <a:ext cx="1545465" cy="733667"/>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7" name="矩形 25"/>
          <p:cNvSpPr/>
          <p:nvPr/>
        </p:nvSpPr>
        <p:spPr>
          <a:xfrm>
            <a:off x="10326646" y="5665696"/>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grpSp>
        <p:nvGrpSpPr>
          <p:cNvPr id="54" name="组合 53"/>
          <p:cNvGrpSpPr/>
          <p:nvPr/>
        </p:nvGrpSpPr>
        <p:grpSpPr>
          <a:xfrm>
            <a:off x="8653852" y="35262"/>
            <a:ext cx="3440970" cy="312029"/>
            <a:chOff x="8653852" y="35262"/>
            <a:chExt cx="3440970" cy="312029"/>
          </a:xfrm>
        </p:grpSpPr>
        <p:sp>
          <p:nvSpPr>
            <p:cNvPr id="55" name="五边形 54"/>
            <p:cNvSpPr/>
            <p:nvPr/>
          </p:nvSpPr>
          <p:spPr bwMode="auto">
            <a:xfrm>
              <a:off x="8653852" y="35262"/>
              <a:ext cx="11520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77" name="燕尾形 76"/>
            <p:cNvSpPr/>
            <p:nvPr/>
          </p:nvSpPr>
          <p:spPr bwMode="auto">
            <a:xfrm>
              <a:off x="9702937" y="35262"/>
              <a:ext cx="13068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78" name="燕尾形 77"/>
            <p:cNvSpPr/>
            <p:nvPr/>
          </p:nvSpPr>
          <p:spPr bwMode="auto">
            <a:xfrm>
              <a:off x="10906822" y="35262"/>
              <a:ext cx="1188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39181574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Packet Processing on an Egress LSR</a:t>
            </a:r>
          </a:p>
        </p:txBody>
      </p:sp>
      <p:cxnSp>
        <p:nvCxnSpPr>
          <p:cNvPr id="7" name="直接连接符 6"/>
          <p:cNvCxnSpPr>
            <a:stCxn id="8" idx="3"/>
            <a:endCxn id="11" idx="1"/>
          </p:cNvCxnSpPr>
          <p:nvPr/>
        </p:nvCxnSpPr>
        <p:spPr bwMode="auto">
          <a:xfrm>
            <a:off x="2996615"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endCxn id="8" idx="1"/>
          </p:cNvCxnSpPr>
          <p:nvPr/>
        </p:nvCxnSpPr>
        <p:spPr bwMode="auto">
          <a:xfrm>
            <a:off x="1975154" y="5649309"/>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11" idx="3"/>
            <a:endCxn id="13" idx="1"/>
          </p:cNvCxnSpPr>
          <p:nvPr/>
        </p:nvCxnSpPr>
        <p:spPr bwMode="auto">
          <a:xfrm>
            <a:off x="5189034"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9034" y="5427909"/>
            <a:ext cx="540000" cy="442800"/>
          </a:xfrm>
          <a:prstGeom prst="rect">
            <a:avLst/>
          </a:prstGeom>
        </p:spPr>
      </p:pic>
      <p:cxnSp>
        <p:nvCxnSpPr>
          <p:cNvPr id="12" name="直接连接符 11"/>
          <p:cNvCxnSpPr>
            <a:stCxn id="13" idx="3"/>
          </p:cNvCxnSpPr>
          <p:nvPr/>
        </p:nvCxnSpPr>
        <p:spPr bwMode="auto">
          <a:xfrm>
            <a:off x="7381453" y="5649309"/>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1453" y="5427909"/>
            <a:ext cx="540000" cy="442800"/>
          </a:xfrm>
          <a:prstGeom prst="rect">
            <a:avLst/>
          </a:prstGeom>
        </p:spPr>
      </p:pic>
      <p:cxnSp>
        <p:nvCxnSpPr>
          <p:cNvPr id="14" name="直接连接符 13"/>
          <p:cNvCxnSpPr/>
          <p:nvPr/>
        </p:nvCxnSpPr>
        <p:spPr bwMode="auto">
          <a:xfrm rot="5400000">
            <a:off x="7472942" y="5649309"/>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bwMode="auto">
          <a:xfrm>
            <a:off x="2049207"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18" name="文本框 17"/>
          <p:cNvSpPr txBox="1"/>
          <p:nvPr/>
        </p:nvSpPr>
        <p:spPr bwMode="auto">
          <a:xfrm>
            <a:off x="7760729" y="5491113"/>
            <a:ext cx="105840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3.3.3.1/24</a:t>
            </a:r>
          </a:p>
        </p:txBody>
      </p:sp>
      <p:sp>
        <p:nvSpPr>
          <p:cNvPr id="38" name="文本框 37"/>
          <p:cNvSpPr txBox="1"/>
          <p:nvPr/>
        </p:nvSpPr>
        <p:spPr bwMode="auto">
          <a:xfrm>
            <a:off x="2331994" y="4775849"/>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rPr>
              <a:t>Push</a:t>
            </a:r>
          </a:p>
        </p:txBody>
      </p:sp>
      <p:sp>
        <p:nvSpPr>
          <p:cNvPr id="57" name="矩形 56"/>
          <p:cNvSpPr/>
          <p:nvPr/>
        </p:nvSpPr>
        <p:spPr>
          <a:xfrm>
            <a:off x="1469798"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58" name="直接箭头连接符 57"/>
          <p:cNvCxnSpPr/>
          <p:nvPr/>
        </p:nvCxnSpPr>
        <p:spPr>
          <a:xfrm>
            <a:off x="1552890"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3268253"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3549432"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1" name="矩形 60"/>
          <p:cNvSpPr/>
          <p:nvPr/>
        </p:nvSpPr>
        <p:spPr>
          <a:xfrm>
            <a:off x="3232902" y="4931100"/>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Z</a:t>
            </a:r>
          </a:p>
        </p:txBody>
      </p:sp>
      <p:cxnSp>
        <p:nvCxnSpPr>
          <p:cNvPr id="62" name="直接箭头连接符 61"/>
          <p:cNvCxnSpPr/>
          <p:nvPr/>
        </p:nvCxnSpPr>
        <p:spPr>
          <a:xfrm>
            <a:off x="5419134"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725823"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4" name="矩形 63"/>
          <p:cNvSpPr/>
          <p:nvPr/>
        </p:nvSpPr>
        <p:spPr>
          <a:xfrm>
            <a:off x="5403116" y="4931099"/>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Y</a:t>
            </a:r>
          </a:p>
        </p:txBody>
      </p:sp>
      <p:sp>
        <p:nvSpPr>
          <p:cNvPr id="65" name="矩形 64"/>
          <p:cNvSpPr/>
          <p:nvPr/>
        </p:nvSpPr>
        <p:spPr>
          <a:xfrm>
            <a:off x="7437849"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66" name="直接箭头连接符 65"/>
          <p:cNvCxnSpPr/>
          <p:nvPr/>
        </p:nvCxnSpPr>
        <p:spPr>
          <a:xfrm>
            <a:off x="7520941"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auto">
          <a:xfrm>
            <a:off x="4533590" y="4776307"/>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rPr>
              <a:t>Swap</a:t>
            </a:r>
          </a:p>
        </p:txBody>
      </p:sp>
      <p:sp>
        <p:nvSpPr>
          <p:cNvPr id="40" name="文本框 39"/>
          <p:cNvSpPr txBox="1"/>
          <p:nvPr/>
        </p:nvSpPr>
        <p:spPr bwMode="auto">
          <a:xfrm>
            <a:off x="228424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Ingress</a:t>
            </a:r>
          </a:p>
        </p:txBody>
      </p:sp>
      <p:sp>
        <p:nvSpPr>
          <p:cNvPr id="48" name="文本框 47"/>
          <p:cNvSpPr txBox="1"/>
          <p:nvPr/>
        </p:nvSpPr>
        <p:spPr bwMode="auto">
          <a:xfrm>
            <a:off x="4492492"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Transit</a:t>
            </a:r>
          </a:p>
        </p:txBody>
      </p:sp>
      <p:sp>
        <p:nvSpPr>
          <p:cNvPr id="49" name="文本框 48"/>
          <p:cNvSpPr txBox="1"/>
          <p:nvPr/>
        </p:nvSpPr>
        <p:spPr bwMode="auto">
          <a:xfrm>
            <a:off x="666839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Egress</a:t>
            </a:r>
          </a:p>
        </p:txBody>
      </p:sp>
      <p:sp>
        <p:nvSpPr>
          <p:cNvPr id="50" name="文本框 49"/>
          <p:cNvSpPr txBox="1"/>
          <p:nvPr/>
        </p:nvSpPr>
        <p:spPr bwMode="auto">
          <a:xfrm>
            <a:off x="2899911"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1" name="文本框 50"/>
          <p:cNvSpPr txBox="1"/>
          <p:nvPr/>
        </p:nvSpPr>
        <p:spPr bwMode="auto">
          <a:xfrm>
            <a:off x="4263748"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52" name="文本框 51"/>
          <p:cNvSpPr txBox="1"/>
          <p:nvPr/>
        </p:nvSpPr>
        <p:spPr bwMode="auto">
          <a:xfrm>
            <a:off x="5114452"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3" name="文本框 52"/>
          <p:cNvSpPr txBox="1"/>
          <p:nvPr/>
        </p:nvSpPr>
        <p:spPr bwMode="auto">
          <a:xfrm>
            <a:off x="6438415"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69" name="文本框 68"/>
          <p:cNvSpPr txBox="1"/>
          <p:nvPr/>
        </p:nvSpPr>
        <p:spPr bwMode="auto">
          <a:xfrm>
            <a:off x="7289119"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70" name="文本框 69"/>
          <p:cNvSpPr txBox="1"/>
          <p:nvPr/>
        </p:nvSpPr>
        <p:spPr bwMode="auto">
          <a:xfrm>
            <a:off x="2618622"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1.1.1.1/24</a:t>
            </a:r>
          </a:p>
        </p:txBody>
      </p:sp>
      <p:sp>
        <p:nvSpPr>
          <p:cNvPr id="71" name="文本框 70"/>
          <p:cNvSpPr txBox="1"/>
          <p:nvPr/>
        </p:nvSpPr>
        <p:spPr bwMode="auto">
          <a:xfrm>
            <a:off x="3997597"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1.1.1.2/24</a:t>
            </a:r>
          </a:p>
        </p:txBody>
      </p:sp>
      <p:sp>
        <p:nvSpPr>
          <p:cNvPr id="72" name="文本框 71"/>
          <p:cNvSpPr txBox="1"/>
          <p:nvPr/>
        </p:nvSpPr>
        <p:spPr bwMode="auto">
          <a:xfrm>
            <a:off x="4847956"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2.2.2.1/24</a:t>
            </a:r>
          </a:p>
        </p:txBody>
      </p:sp>
      <p:sp>
        <p:nvSpPr>
          <p:cNvPr id="74" name="文本框 73"/>
          <p:cNvSpPr txBox="1"/>
          <p:nvPr/>
        </p:nvSpPr>
        <p:spPr bwMode="auto">
          <a:xfrm>
            <a:off x="6178478"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2.2.2.2/24</a:t>
            </a:r>
          </a:p>
        </p:txBody>
      </p:sp>
      <p:graphicFrame>
        <p:nvGraphicFramePr>
          <p:cNvPr id="45" name="表格 44"/>
          <p:cNvGraphicFramePr>
            <a:graphicFrameLocks noGrp="1"/>
          </p:cNvGraphicFramePr>
          <p:nvPr>
            <p:extLst>
              <p:ext uri="{D42A27DB-BD31-4B8C-83A1-F6EECF244321}">
                <p14:modId xmlns:p14="http://schemas.microsoft.com/office/powerpoint/2010/main" val="3207647987"/>
              </p:ext>
            </p:extLst>
          </p:nvPr>
        </p:nvGraphicFramePr>
        <p:xfrm>
          <a:off x="6218692" y="3961005"/>
          <a:ext cx="2297779" cy="619430"/>
        </p:xfrm>
        <a:graphic>
          <a:graphicData uri="http://schemas.openxmlformats.org/drawingml/2006/table">
            <a:tbl>
              <a:tblPr firstRow="1" bandRow="1">
                <a:tableStyleId>{72833802-FEF1-4C79-8D5D-14CF1EAF98D9}</a:tableStyleId>
              </a:tblPr>
              <a:tblGrid>
                <a:gridCol w="549992"/>
                <a:gridCol w="368761"/>
                <a:gridCol w="689513"/>
                <a:gridCol w="689513"/>
              </a:tblGrid>
              <a:tr h="253670">
                <a:tc>
                  <a:txBody>
                    <a:bodyPr/>
                    <a:lstStyle/>
                    <a:p>
                      <a:pPr algn="ctr" fontAlgn="ctr"/>
                      <a:r>
                        <a:rPr lang="en-US" sz="1200" b="0" dirty="0">
                          <a:solidFill>
                            <a:schemeClr val="bg1"/>
                          </a:solidFill>
                          <a:latin typeface="Huawei Sans" panose="020C0503030203020204" pitchFamily="34" charset="0"/>
                        </a:rPr>
                        <a:t>In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In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OPER</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53670">
                <a:tc>
                  <a:txBody>
                    <a:bodyPr/>
                    <a:lstStyle/>
                    <a:p>
                      <a:pPr algn="ctr" fontAlgn="ctr"/>
                      <a:r>
                        <a:rPr lang="en-US" sz="1200" b="0" dirty="0">
                          <a:solidFill>
                            <a:schemeClr val="tx1"/>
                          </a:solidFill>
                          <a:latin typeface="Huawei Sans" panose="020C0503030203020204" pitchFamily="34" charset="0"/>
                        </a:rPr>
                        <a:t>Y</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IF</a:t>
                      </a:r>
                      <a:r>
                        <a:rPr lang="en-US" sz="1200" b="0" baseline="0" dirty="0">
                          <a:solidFill>
                            <a:schemeClr val="tx1"/>
                          </a:solidFill>
                          <a:latin typeface="Huawei Sans" panose="020C0503030203020204" pitchFamily="34" charset="0"/>
                        </a:rPr>
                        <a:t>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0x22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l" rtl="0" fontAlgn="ctr"/>
                      <a:endParaRPr lang="zh-CN" altLang="en-US" sz="1200" b="0" dirty="0">
                        <a:solidFill>
                          <a:schemeClr val="tx1"/>
                        </a:solidFill>
                        <a:latin typeface="Huawei Sans" panose="020C0503030203020204" pitchFamily="34" charset="0"/>
                      </a:endParaRP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6615" y="5427909"/>
            <a:ext cx="540000" cy="442800"/>
          </a:xfrm>
          <a:prstGeom prst="rect">
            <a:avLst/>
          </a:prstGeom>
        </p:spPr>
      </p:pic>
      <p:cxnSp>
        <p:nvCxnSpPr>
          <p:cNvPr id="77" name="直接箭头连接符 76"/>
          <p:cNvCxnSpPr/>
          <p:nvPr/>
        </p:nvCxnSpPr>
        <p:spPr>
          <a:xfrm flipH="1" flipV="1">
            <a:off x="6560477" y="4494565"/>
            <a:ext cx="709563" cy="9552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bwMode="auto">
          <a:xfrm>
            <a:off x="5566556" y="3710680"/>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ILM</a:t>
            </a:r>
          </a:p>
        </p:txBody>
      </p:sp>
      <p:sp>
        <p:nvSpPr>
          <p:cNvPr id="91" name="Oval 4"/>
          <p:cNvSpPr>
            <a:spLocks noChangeAspect="1"/>
          </p:cNvSpPr>
          <p:nvPr/>
        </p:nvSpPr>
        <p:spPr>
          <a:xfrm>
            <a:off x="6623492"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8</a:t>
            </a:r>
          </a:p>
        </p:txBody>
      </p:sp>
      <p:sp>
        <p:nvSpPr>
          <p:cNvPr id="93" name="圆角矩形 75"/>
          <p:cNvSpPr/>
          <p:nvPr/>
        </p:nvSpPr>
        <p:spPr>
          <a:xfrm>
            <a:off x="448267" y="1240092"/>
            <a:ext cx="5292670" cy="297897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r>
              <a:rPr lang="en-US" sz="1400" dirty="0">
                <a:solidFill>
                  <a:prstClr val="black"/>
                </a:solidFill>
                <a:latin typeface="Huawei Sans" panose="020C0503030203020204" pitchFamily="34" charset="0"/>
              </a:rPr>
              <a:t>When an MPLS packet leaves an MPLS domain:</a:t>
            </a:r>
          </a:p>
          <a:p>
            <a:pPr marL="342900" indent="-342900" algn="just" fontAlgn="ctr">
              <a:lnSpc>
                <a:spcPts val="2600"/>
              </a:lnSpc>
              <a:spcAft>
                <a:spcPts val="600"/>
              </a:spcAft>
              <a:buFont typeface="+mj-lt"/>
              <a:buAutoNum type="arabicPeriod" startAt="8"/>
            </a:pPr>
            <a:r>
              <a:rPr lang="en-US" sz="1400" dirty="0">
                <a:solidFill>
                  <a:prstClr val="black"/>
                </a:solidFill>
                <a:latin typeface="Huawei Sans" panose="020C0503030203020204" pitchFamily="34" charset="0"/>
              </a:rPr>
              <a:t>An egress LSR searches the ILM table for the operation type that matches the FEC of the packet. The operation type is always pop on an egress LSR. As such, the egress LSR removes the label from the packet.</a:t>
            </a:r>
          </a:p>
          <a:p>
            <a:pPr marL="342900" indent="-342900" algn="just" fontAlgn="ctr">
              <a:lnSpc>
                <a:spcPts val="2600"/>
              </a:lnSpc>
              <a:spcAft>
                <a:spcPts val="600"/>
              </a:spcAft>
              <a:buFont typeface="+mj-lt"/>
              <a:buAutoNum type="arabicPeriod" startAt="8"/>
            </a:pPr>
            <a:r>
              <a:rPr lang="en-US" sz="1400" dirty="0">
                <a:solidFill>
                  <a:prstClr val="black"/>
                </a:solidFill>
                <a:latin typeface="Huawei Sans" panose="020C0503030203020204" pitchFamily="34" charset="0"/>
              </a:rPr>
              <a:t>The egress LSR performs further processing based on the </a:t>
            </a:r>
            <a:r>
              <a:rPr lang="en-US" sz="1400" dirty="0" smtClean="0">
                <a:solidFill>
                  <a:prstClr val="black"/>
                </a:solidFill>
                <a:latin typeface="Huawei Sans" panose="020C0503030203020204" pitchFamily="34" charset="0"/>
              </a:rPr>
              <a:t>inner header </a:t>
            </a:r>
            <a:r>
              <a:rPr lang="en-US" sz="1400" dirty="0">
                <a:solidFill>
                  <a:prstClr val="black"/>
                </a:solidFill>
                <a:latin typeface="Huawei Sans" panose="020C0503030203020204" pitchFamily="34" charset="0"/>
              </a:rPr>
              <a:t>in the packet.</a:t>
            </a:r>
          </a:p>
        </p:txBody>
      </p:sp>
      <p:sp>
        <p:nvSpPr>
          <p:cNvPr id="95" name="矩形 94"/>
          <p:cNvSpPr/>
          <p:nvPr/>
        </p:nvSpPr>
        <p:spPr>
          <a:xfrm>
            <a:off x="10159208" y="5622027"/>
            <a:ext cx="1545465" cy="733667"/>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6" name="矩形 25"/>
          <p:cNvSpPr/>
          <p:nvPr/>
        </p:nvSpPr>
        <p:spPr>
          <a:xfrm>
            <a:off x="10326646" y="5665696"/>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sp>
        <p:nvSpPr>
          <p:cNvPr id="68" name="文本框 67"/>
          <p:cNvSpPr txBox="1"/>
          <p:nvPr/>
        </p:nvSpPr>
        <p:spPr bwMode="auto">
          <a:xfrm>
            <a:off x="7611825" y="4294090"/>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rPr>
              <a:t>Pop</a:t>
            </a:r>
          </a:p>
        </p:txBody>
      </p:sp>
      <p:cxnSp>
        <p:nvCxnSpPr>
          <p:cNvPr id="4" name="直接箭头连接符 3"/>
          <p:cNvCxnSpPr/>
          <p:nvPr/>
        </p:nvCxnSpPr>
        <p:spPr>
          <a:xfrm flipV="1">
            <a:off x="7381453" y="2672644"/>
            <a:ext cx="1413803" cy="105875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圆角矩形 75"/>
          <p:cNvSpPr/>
          <p:nvPr/>
        </p:nvSpPr>
        <p:spPr>
          <a:xfrm>
            <a:off x="8819134" y="1598398"/>
            <a:ext cx="2929954" cy="150746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S = 1: The current label is the bottom label, and IP forwarding is performed for the packet.</a:t>
            </a:r>
          </a:p>
          <a:p>
            <a:pPr marL="177800" indent="-177800" fontAlgn="ctr">
              <a:lnSpc>
                <a:spcPts val="2600"/>
              </a:lnSpc>
              <a:spcAft>
                <a:spcPts val="600"/>
              </a:spcAft>
              <a:buFont typeface="Arial" panose="020B0604020202020204" pitchFamily="34" charset="0"/>
              <a:buChar char="•"/>
            </a:pPr>
            <a:r>
              <a:rPr lang="en-US" sz="1400" dirty="0">
                <a:solidFill>
                  <a:prstClr val="black"/>
                </a:solidFill>
                <a:latin typeface="Huawei Sans" panose="020C0503030203020204" pitchFamily="34" charset="0"/>
              </a:rPr>
              <a:t>S = 0: The current label is not the bottom label, and a lower-layer label exists. In this case, the packet is performed based on the lower-layer label.</a:t>
            </a:r>
          </a:p>
        </p:txBody>
      </p:sp>
      <p:sp>
        <p:nvSpPr>
          <p:cNvPr id="79" name="Oval 4"/>
          <p:cNvSpPr>
            <a:spLocks noChangeAspect="1"/>
          </p:cNvSpPr>
          <p:nvPr/>
        </p:nvSpPr>
        <p:spPr>
          <a:xfrm>
            <a:off x="7704633" y="3079885"/>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9</a:t>
            </a:r>
          </a:p>
        </p:txBody>
      </p:sp>
      <p:grpSp>
        <p:nvGrpSpPr>
          <p:cNvPr id="54" name="组合 53"/>
          <p:cNvGrpSpPr/>
          <p:nvPr/>
        </p:nvGrpSpPr>
        <p:grpSpPr>
          <a:xfrm>
            <a:off x="8653852" y="35262"/>
            <a:ext cx="3440970" cy="312029"/>
            <a:chOff x="8653852" y="35262"/>
            <a:chExt cx="3440970" cy="312029"/>
          </a:xfrm>
        </p:grpSpPr>
        <p:sp>
          <p:nvSpPr>
            <p:cNvPr id="55" name="五边形 54"/>
            <p:cNvSpPr/>
            <p:nvPr/>
          </p:nvSpPr>
          <p:spPr bwMode="auto">
            <a:xfrm>
              <a:off x="8653852" y="35262"/>
              <a:ext cx="11520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78" name="燕尾形 77"/>
            <p:cNvSpPr/>
            <p:nvPr/>
          </p:nvSpPr>
          <p:spPr bwMode="auto">
            <a:xfrm>
              <a:off x="9702937" y="35262"/>
              <a:ext cx="13068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80" name="燕尾形 79"/>
            <p:cNvSpPr/>
            <p:nvPr/>
          </p:nvSpPr>
          <p:spPr bwMode="auto">
            <a:xfrm>
              <a:off x="10906822" y="35262"/>
              <a:ext cx="1188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22837576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1469798" y="3723690"/>
            <a:ext cx="1938828" cy="805540"/>
          </a:xfrm>
          <a:prstGeom prst="rect">
            <a:avLst/>
          </a:prstGeom>
          <a:solidFill>
            <a:schemeClr val="bg1">
              <a:lumMod val="95000"/>
            </a:schemeClr>
          </a:solid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3" name="矩形 72"/>
          <p:cNvSpPr/>
          <p:nvPr/>
        </p:nvSpPr>
        <p:spPr>
          <a:xfrm>
            <a:off x="3619063" y="3723690"/>
            <a:ext cx="4558963" cy="805540"/>
          </a:xfrm>
          <a:prstGeom prst="rect">
            <a:avLst/>
          </a:prstGeom>
          <a:solidFill>
            <a:schemeClr val="bg1">
              <a:lumMod val="95000"/>
            </a:schemeClr>
          </a:solid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81" name="矩形 80"/>
          <p:cNvSpPr/>
          <p:nvPr/>
        </p:nvSpPr>
        <p:spPr>
          <a:xfrm>
            <a:off x="1469798" y="1454814"/>
            <a:ext cx="6414836" cy="2096726"/>
          </a:xfrm>
          <a:prstGeom prst="rect">
            <a:avLst/>
          </a:prstGeom>
          <a:solidFill>
            <a:schemeClr val="bg1">
              <a:lumMod val="95000"/>
            </a:schemeClr>
          </a:solid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Detailed MPLS Packet Forwarding Process</a:t>
            </a:r>
          </a:p>
        </p:txBody>
      </p:sp>
      <p:cxnSp>
        <p:nvCxnSpPr>
          <p:cNvPr id="7" name="直接连接符 6"/>
          <p:cNvCxnSpPr>
            <a:stCxn id="8" idx="3"/>
            <a:endCxn id="11" idx="1"/>
          </p:cNvCxnSpPr>
          <p:nvPr/>
        </p:nvCxnSpPr>
        <p:spPr bwMode="auto">
          <a:xfrm>
            <a:off x="2996615"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a:endCxn id="8" idx="1"/>
          </p:cNvCxnSpPr>
          <p:nvPr/>
        </p:nvCxnSpPr>
        <p:spPr bwMode="auto">
          <a:xfrm>
            <a:off x="1975154" y="5649309"/>
            <a:ext cx="48146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 name="直接连接符 9"/>
          <p:cNvCxnSpPr>
            <a:stCxn id="11" idx="3"/>
            <a:endCxn id="13" idx="1"/>
          </p:cNvCxnSpPr>
          <p:nvPr/>
        </p:nvCxnSpPr>
        <p:spPr bwMode="auto">
          <a:xfrm>
            <a:off x="5189034" y="5649309"/>
            <a:ext cx="16524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9034" y="5427909"/>
            <a:ext cx="540000" cy="442800"/>
          </a:xfrm>
          <a:prstGeom prst="rect">
            <a:avLst/>
          </a:prstGeom>
        </p:spPr>
      </p:pic>
      <p:cxnSp>
        <p:nvCxnSpPr>
          <p:cNvPr id="12" name="直接连接符 11"/>
          <p:cNvCxnSpPr>
            <a:stCxn id="13" idx="3"/>
          </p:cNvCxnSpPr>
          <p:nvPr/>
        </p:nvCxnSpPr>
        <p:spPr bwMode="auto">
          <a:xfrm>
            <a:off x="7381453" y="5649309"/>
            <a:ext cx="36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1453" y="5427909"/>
            <a:ext cx="540000" cy="442800"/>
          </a:xfrm>
          <a:prstGeom prst="rect">
            <a:avLst/>
          </a:prstGeom>
        </p:spPr>
      </p:pic>
      <p:cxnSp>
        <p:nvCxnSpPr>
          <p:cNvPr id="14" name="直接连接符 13"/>
          <p:cNvCxnSpPr/>
          <p:nvPr/>
        </p:nvCxnSpPr>
        <p:spPr bwMode="auto">
          <a:xfrm rot="5400000">
            <a:off x="7472942" y="5649309"/>
            <a:ext cx="5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 name="文本框 14"/>
          <p:cNvSpPr txBox="1"/>
          <p:nvPr/>
        </p:nvSpPr>
        <p:spPr bwMode="auto">
          <a:xfrm>
            <a:off x="2049207"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18" name="文本框 17"/>
          <p:cNvSpPr txBox="1"/>
          <p:nvPr/>
        </p:nvSpPr>
        <p:spPr bwMode="auto">
          <a:xfrm>
            <a:off x="7760729" y="5491113"/>
            <a:ext cx="105840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3.3.3.1/24</a:t>
            </a:r>
          </a:p>
        </p:txBody>
      </p:sp>
      <p:sp>
        <p:nvSpPr>
          <p:cNvPr id="38" name="文本框 37"/>
          <p:cNvSpPr txBox="1"/>
          <p:nvPr/>
        </p:nvSpPr>
        <p:spPr bwMode="auto">
          <a:xfrm>
            <a:off x="2331994" y="4775849"/>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rPr>
              <a:t>Push</a:t>
            </a:r>
          </a:p>
        </p:txBody>
      </p:sp>
      <p:sp>
        <p:nvSpPr>
          <p:cNvPr id="46" name="矩形 45"/>
          <p:cNvSpPr/>
          <p:nvPr/>
        </p:nvSpPr>
        <p:spPr>
          <a:xfrm>
            <a:off x="10159208" y="5622027"/>
            <a:ext cx="1545465" cy="733667"/>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7" name="矩形 25"/>
          <p:cNvSpPr/>
          <p:nvPr/>
        </p:nvSpPr>
        <p:spPr>
          <a:xfrm>
            <a:off x="10326646" y="5665696"/>
            <a:ext cx="1210588" cy="646331"/>
          </a:xfrm>
          <a:prstGeom prst="rect">
            <a:avLst/>
          </a:prstGeom>
        </p:spPr>
        <p:txBody>
          <a:bodyPr wrap="square">
            <a:noAutofit/>
          </a:bodyPr>
          <a:lstStyle/>
          <a:p>
            <a:pPr fontAlgn="ctr"/>
            <a:r>
              <a:rPr lang="en-US" sz="1200" dirty="0">
                <a:latin typeface="Huawei Sans" panose="020C0503030203020204" pitchFamily="34" charset="0"/>
              </a:rPr>
              <a:t>Note:</a:t>
            </a:r>
          </a:p>
          <a:p>
            <a:pPr fontAlgn="ctr"/>
            <a:r>
              <a:rPr lang="en-US" sz="1200" dirty="0">
                <a:latin typeface="Huawei Sans" panose="020C0503030203020204" pitchFamily="34" charset="0"/>
              </a:rPr>
              <a:t>NH=NEXTHOP</a:t>
            </a:r>
          </a:p>
          <a:p>
            <a:pPr fontAlgn="ctr"/>
            <a:r>
              <a:rPr lang="en-US" sz="1200" dirty="0">
                <a:latin typeface="Huawei Sans" panose="020C0503030203020204" pitchFamily="34" charset="0"/>
              </a:rPr>
              <a:t>IF=Interface</a:t>
            </a:r>
          </a:p>
        </p:txBody>
      </p:sp>
      <p:sp>
        <p:nvSpPr>
          <p:cNvPr id="57" name="矩形 56"/>
          <p:cNvSpPr/>
          <p:nvPr/>
        </p:nvSpPr>
        <p:spPr>
          <a:xfrm>
            <a:off x="1469798"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58" name="直接箭头连接符 57"/>
          <p:cNvCxnSpPr/>
          <p:nvPr/>
        </p:nvCxnSpPr>
        <p:spPr>
          <a:xfrm>
            <a:off x="1552890"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3268253"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3549432"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1" name="矩形 60"/>
          <p:cNvSpPr/>
          <p:nvPr/>
        </p:nvSpPr>
        <p:spPr>
          <a:xfrm>
            <a:off x="3232902" y="4931100"/>
            <a:ext cx="323099" cy="266881"/>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Z</a:t>
            </a:r>
          </a:p>
        </p:txBody>
      </p:sp>
      <p:cxnSp>
        <p:nvCxnSpPr>
          <p:cNvPr id="62" name="直接箭头连接符 61"/>
          <p:cNvCxnSpPr/>
          <p:nvPr/>
        </p:nvCxnSpPr>
        <p:spPr>
          <a:xfrm>
            <a:off x="5419134" y="5270051"/>
            <a:ext cx="1260000"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725823"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sp>
        <p:nvSpPr>
          <p:cNvPr id="64" name="矩形 63"/>
          <p:cNvSpPr/>
          <p:nvPr/>
        </p:nvSpPr>
        <p:spPr>
          <a:xfrm>
            <a:off x="5403116" y="4931099"/>
            <a:ext cx="324000" cy="271373"/>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Y</a:t>
            </a:r>
          </a:p>
        </p:txBody>
      </p:sp>
      <p:sp>
        <p:nvSpPr>
          <p:cNvPr id="65" name="矩形 64"/>
          <p:cNvSpPr/>
          <p:nvPr/>
        </p:nvSpPr>
        <p:spPr>
          <a:xfrm>
            <a:off x="7437849" y="4931100"/>
            <a:ext cx="900000" cy="26688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dirty="0">
                <a:solidFill>
                  <a:schemeClr val="tx1"/>
                </a:solidFill>
                <a:latin typeface="Huawei Sans" panose="020C0503030203020204" pitchFamily="34" charset="0"/>
              </a:rPr>
              <a:t>IP: 3.3.3.1</a:t>
            </a:r>
          </a:p>
        </p:txBody>
      </p:sp>
      <p:cxnSp>
        <p:nvCxnSpPr>
          <p:cNvPr id="66" name="直接箭头连接符 65"/>
          <p:cNvCxnSpPr/>
          <p:nvPr/>
        </p:nvCxnSpPr>
        <p:spPr>
          <a:xfrm>
            <a:off x="7520941" y="5270051"/>
            <a:ext cx="80581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bwMode="auto">
          <a:xfrm>
            <a:off x="4533590" y="4776307"/>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solidFill>
                  <a:srgbClr val="C00000"/>
                </a:solidFill>
                <a:latin typeface="Huawei Sans" panose="020C0503030203020204" pitchFamily="34" charset="0"/>
                <a:ea typeface="方正兰亭黑简体" panose="02000000000000000000" pitchFamily="2" charset="-122"/>
                <a:cs typeface="Huawei Sans" panose="020C0503030203020204" pitchFamily="34" charset="0"/>
              </a:rPr>
              <a:t>Swap</a:t>
            </a:r>
          </a:p>
        </p:txBody>
      </p:sp>
      <p:sp>
        <p:nvSpPr>
          <p:cNvPr id="40" name="文本框 39"/>
          <p:cNvSpPr txBox="1"/>
          <p:nvPr/>
        </p:nvSpPr>
        <p:spPr bwMode="auto">
          <a:xfrm>
            <a:off x="228424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Ingress</a:t>
            </a:r>
          </a:p>
        </p:txBody>
      </p:sp>
      <p:sp>
        <p:nvSpPr>
          <p:cNvPr id="48" name="文本框 47"/>
          <p:cNvSpPr txBox="1"/>
          <p:nvPr/>
        </p:nvSpPr>
        <p:spPr bwMode="auto">
          <a:xfrm>
            <a:off x="4492492"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Transit</a:t>
            </a:r>
          </a:p>
        </p:txBody>
      </p:sp>
      <p:sp>
        <p:nvSpPr>
          <p:cNvPr id="49" name="文本框 48"/>
          <p:cNvSpPr txBox="1"/>
          <p:nvPr/>
        </p:nvSpPr>
        <p:spPr bwMode="auto">
          <a:xfrm>
            <a:off x="6668398" y="5962361"/>
            <a:ext cx="88805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Egress</a:t>
            </a:r>
          </a:p>
        </p:txBody>
      </p:sp>
      <p:sp>
        <p:nvSpPr>
          <p:cNvPr id="50" name="文本框 49"/>
          <p:cNvSpPr txBox="1"/>
          <p:nvPr/>
        </p:nvSpPr>
        <p:spPr bwMode="auto">
          <a:xfrm>
            <a:off x="2899911"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1" name="文本框 50"/>
          <p:cNvSpPr txBox="1"/>
          <p:nvPr/>
        </p:nvSpPr>
        <p:spPr bwMode="auto">
          <a:xfrm>
            <a:off x="4263748"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52" name="文本框 51"/>
          <p:cNvSpPr txBox="1"/>
          <p:nvPr/>
        </p:nvSpPr>
        <p:spPr bwMode="auto">
          <a:xfrm>
            <a:off x="5114452"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53" name="文本框 52"/>
          <p:cNvSpPr txBox="1"/>
          <p:nvPr/>
        </p:nvSpPr>
        <p:spPr bwMode="auto">
          <a:xfrm>
            <a:off x="6438415"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IF1</a:t>
            </a:r>
          </a:p>
        </p:txBody>
      </p:sp>
      <p:sp>
        <p:nvSpPr>
          <p:cNvPr id="69" name="文本框 68"/>
          <p:cNvSpPr txBox="1"/>
          <p:nvPr/>
        </p:nvSpPr>
        <p:spPr bwMode="auto">
          <a:xfrm>
            <a:off x="7289119" y="5609003"/>
            <a:ext cx="505514"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latin typeface="Huawei Sans" panose="020C0503030203020204" pitchFamily="34" charset="0"/>
                <a:ea typeface="方正兰亭黑简体" panose="02000000000000000000" pitchFamily="2" charset="-122"/>
                <a:cs typeface="Huawei Sans" panose="020C0503030203020204" pitchFamily="34" charset="0"/>
              </a:rPr>
              <a:t>IF2</a:t>
            </a:r>
          </a:p>
        </p:txBody>
      </p:sp>
      <p:sp>
        <p:nvSpPr>
          <p:cNvPr id="70" name="文本框 69"/>
          <p:cNvSpPr txBox="1"/>
          <p:nvPr/>
        </p:nvSpPr>
        <p:spPr bwMode="auto">
          <a:xfrm>
            <a:off x="2618622"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1.1.1.1/24</a:t>
            </a:r>
          </a:p>
        </p:txBody>
      </p:sp>
      <p:sp>
        <p:nvSpPr>
          <p:cNvPr id="71" name="文本框 70"/>
          <p:cNvSpPr txBox="1"/>
          <p:nvPr/>
        </p:nvSpPr>
        <p:spPr bwMode="auto">
          <a:xfrm>
            <a:off x="3997597"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1.1.1.2/24</a:t>
            </a:r>
          </a:p>
        </p:txBody>
      </p:sp>
      <p:sp>
        <p:nvSpPr>
          <p:cNvPr id="72" name="文本框 71"/>
          <p:cNvSpPr txBox="1"/>
          <p:nvPr/>
        </p:nvSpPr>
        <p:spPr bwMode="auto">
          <a:xfrm>
            <a:off x="4847956"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2.2.2.1/24</a:t>
            </a:r>
          </a:p>
        </p:txBody>
      </p:sp>
      <p:sp>
        <p:nvSpPr>
          <p:cNvPr id="74" name="文本框 73"/>
          <p:cNvSpPr txBox="1"/>
          <p:nvPr/>
        </p:nvSpPr>
        <p:spPr bwMode="auto">
          <a:xfrm>
            <a:off x="6178478" y="5807604"/>
            <a:ext cx="1047461" cy="285614"/>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latin typeface="Huawei Sans" panose="020C0503030203020204" pitchFamily="34" charset="0"/>
                <a:ea typeface="方正兰亭黑简体" panose="02000000000000000000" pitchFamily="2" charset="-122"/>
                <a:cs typeface="Huawei Sans" panose="020C0503030203020204" pitchFamily="34" charset="0"/>
              </a:rPr>
              <a:t>2.2.2.2/24</a:t>
            </a:r>
          </a:p>
        </p:txBody>
      </p:sp>
      <p:graphicFrame>
        <p:nvGraphicFramePr>
          <p:cNvPr id="43" name="表格 42"/>
          <p:cNvGraphicFramePr>
            <a:graphicFrameLocks noGrp="1"/>
          </p:cNvGraphicFramePr>
          <p:nvPr>
            <p:extLst>
              <p:ext uri="{D42A27DB-BD31-4B8C-83A1-F6EECF244321}">
                <p14:modId xmlns:p14="http://schemas.microsoft.com/office/powerpoint/2010/main" val="1655475561"/>
              </p:ext>
            </p:extLst>
          </p:nvPr>
        </p:nvGraphicFramePr>
        <p:xfrm>
          <a:off x="1774030" y="3961005"/>
          <a:ext cx="1561382" cy="507340"/>
        </p:xfrm>
        <a:graphic>
          <a:graphicData uri="http://schemas.openxmlformats.org/drawingml/2006/table">
            <a:tbl>
              <a:tblPr firstRow="1" bandRow="1">
                <a:tableStyleId>{72833802-FEF1-4C79-8D5D-14CF1EAF98D9}</a:tableStyleId>
              </a:tblPr>
              <a:tblGrid>
                <a:gridCol w="780691"/>
                <a:gridCol w="780691"/>
              </a:tblGrid>
              <a:tr h="253670">
                <a:tc>
                  <a:txBody>
                    <a:bodyPr/>
                    <a:lstStyle/>
                    <a:p>
                      <a:pPr algn="ctr" fontAlgn="ctr"/>
                      <a:r>
                        <a:rPr lang="en-US" sz="1200" b="0" dirty="0">
                          <a:solidFill>
                            <a:schemeClr val="bg1"/>
                          </a:solidFill>
                          <a:latin typeface="Huawei Sans" panose="020C0503030203020204" pitchFamily="34" charset="0"/>
                        </a:rPr>
                        <a:t>DEST</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53670">
                <a:tc>
                  <a:txBody>
                    <a:bodyPr/>
                    <a:lstStyle/>
                    <a:p>
                      <a:pPr algn="ctr" fontAlgn="ctr"/>
                      <a:r>
                        <a:rPr lang="en-US" sz="1200" b="0" dirty="0">
                          <a:solidFill>
                            <a:schemeClr val="tx1"/>
                          </a:solidFill>
                          <a:latin typeface="Huawei Sans" panose="020C0503030203020204" pitchFamily="34" charset="0"/>
                        </a:rPr>
                        <a:t>3.3.3.1/24</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graphicFrame>
        <p:nvGraphicFramePr>
          <p:cNvPr id="44" name="表格 43"/>
          <p:cNvGraphicFramePr>
            <a:graphicFrameLocks noGrp="1"/>
          </p:cNvGraphicFramePr>
          <p:nvPr>
            <p:extLst>
              <p:ext uri="{D42A27DB-BD31-4B8C-83A1-F6EECF244321}">
                <p14:modId xmlns:p14="http://schemas.microsoft.com/office/powerpoint/2010/main" val="3262326758"/>
              </p:ext>
            </p:extLst>
          </p:nvPr>
        </p:nvGraphicFramePr>
        <p:xfrm>
          <a:off x="3993289" y="3961005"/>
          <a:ext cx="1822122" cy="507340"/>
        </p:xfrm>
        <a:graphic>
          <a:graphicData uri="http://schemas.openxmlformats.org/drawingml/2006/table">
            <a:tbl>
              <a:tblPr firstRow="1" bandRow="1">
                <a:tableStyleId>{72833802-FEF1-4C79-8D5D-14CF1EAF98D9}</a:tableStyleId>
              </a:tblPr>
              <a:tblGrid>
                <a:gridCol w="623126"/>
                <a:gridCol w="417796"/>
                <a:gridCol w="781200"/>
              </a:tblGrid>
              <a:tr h="253670">
                <a:tc>
                  <a:txBody>
                    <a:bodyPr/>
                    <a:lstStyle/>
                    <a:p>
                      <a:pPr algn="ctr" fontAlgn="ctr"/>
                      <a:r>
                        <a:rPr lang="en-US" sz="1200" b="0" dirty="0">
                          <a:solidFill>
                            <a:schemeClr val="bg1"/>
                          </a:solidFill>
                          <a:latin typeface="Huawei Sans" panose="020C0503030203020204" pitchFamily="34" charset="0"/>
                        </a:rPr>
                        <a:t>In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In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53670">
                <a:tc>
                  <a:txBody>
                    <a:bodyPr/>
                    <a:lstStyle/>
                    <a:p>
                      <a:pPr algn="ctr" fontAlgn="ctr"/>
                      <a:r>
                        <a:rPr lang="en-US" sz="1200" b="0" dirty="0">
                          <a:solidFill>
                            <a:schemeClr val="tx1"/>
                          </a:solidFill>
                          <a:latin typeface="Huawei Sans" panose="020C0503030203020204" pitchFamily="34" charset="0"/>
                        </a:rPr>
                        <a:t>Z</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IF</a:t>
                      </a:r>
                      <a:r>
                        <a:rPr lang="en-US" sz="1200" b="0" baseline="0" dirty="0">
                          <a:solidFill>
                            <a:schemeClr val="tx1"/>
                          </a:solidFill>
                          <a:latin typeface="Huawei Sans" panose="020C0503030203020204" pitchFamily="34" charset="0"/>
                        </a:rPr>
                        <a:t>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0x15</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graphicFrame>
        <p:nvGraphicFramePr>
          <p:cNvPr id="45" name="表格 44"/>
          <p:cNvGraphicFramePr>
            <a:graphicFrameLocks noGrp="1"/>
          </p:cNvGraphicFramePr>
          <p:nvPr>
            <p:extLst>
              <p:ext uri="{D42A27DB-BD31-4B8C-83A1-F6EECF244321}">
                <p14:modId xmlns:p14="http://schemas.microsoft.com/office/powerpoint/2010/main" val="476293073"/>
              </p:ext>
            </p:extLst>
          </p:nvPr>
        </p:nvGraphicFramePr>
        <p:xfrm>
          <a:off x="6218692" y="3961005"/>
          <a:ext cx="1822122" cy="507340"/>
        </p:xfrm>
        <a:graphic>
          <a:graphicData uri="http://schemas.openxmlformats.org/drawingml/2006/table">
            <a:tbl>
              <a:tblPr firstRow="1" bandRow="1">
                <a:tableStyleId>{72833802-FEF1-4C79-8D5D-14CF1EAF98D9}</a:tableStyleId>
              </a:tblPr>
              <a:tblGrid>
                <a:gridCol w="623126"/>
                <a:gridCol w="417796"/>
                <a:gridCol w="781200"/>
              </a:tblGrid>
              <a:tr h="253670">
                <a:tc>
                  <a:txBody>
                    <a:bodyPr/>
                    <a:lstStyle/>
                    <a:p>
                      <a:pPr algn="ctr" fontAlgn="ctr"/>
                      <a:r>
                        <a:rPr lang="en-US" sz="1200" b="0" dirty="0">
                          <a:solidFill>
                            <a:schemeClr val="bg1"/>
                          </a:solidFill>
                          <a:latin typeface="Huawei Sans" panose="020C0503030203020204" pitchFamily="34" charset="0"/>
                        </a:rPr>
                        <a:t>In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In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53670">
                <a:tc>
                  <a:txBody>
                    <a:bodyPr/>
                    <a:lstStyle/>
                    <a:p>
                      <a:pPr algn="ctr" fontAlgn="ctr"/>
                      <a:r>
                        <a:rPr lang="en-US" sz="1200" b="0" dirty="0">
                          <a:solidFill>
                            <a:schemeClr val="tx1"/>
                          </a:solidFill>
                          <a:latin typeface="Huawei Sans" panose="020C0503030203020204" pitchFamily="34" charset="0"/>
                        </a:rPr>
                        <a:t>Y</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IF</a:t>
                      </a:r>
                      <a:r>
                        <a:rPr lang="en-US" sz="1200" b="0" baseline="0" dirty="0">
                          <a:solidFill>
                            <a:schemeClr val="tx1"/>
                          </a:solidFill>
                          <a:latin typeface="Huawei Sans" panose="020C0503030203020204" pitchFamily="34" charset="0"/>
                        </a:rPr>
                        <a:t>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0x22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sp>
        <p:nvSpPr>
          <p:cNvPr id="55" name="文本框 54"/>
          <p:cNvSpPr txBox="1"/>
          <p:nvPr/>
        </p:nvSpPr>
        <p:spPr bwMode="auto">
          <a:xfrm>
            <a:off x="1176365" y="3710680"/>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FIB</a:t>
            </a:r>
          </a:p>
        </p:txBody>
      </p:sp>
      <p:cxnSp>
        <p:nvCxnSpPr>
          <p:cNvPr id="56" name="直接箭头连接符 55"/>
          <p:cNvCxnSpPr/>
          <p:nvPr/>
        </p:nvCxnSpPr>
        <p:spPr>
          <a:xfrm flipH="1" flipV="1">
            <a:off x="2169975" y="4494565"/>
            <a:ext cx="709563" cy="9552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6615" y="5427909"/>
            <a:ext cx="540000" cy="442800"/>
          </a:xfrm>
          <a:prstGeom prst="rect">
            <a:avLst/>
          </a:prstGeom>
        </p:spPr>
      </p:pic>
      <p:sp>
        <p:nvSpPr>
          <p:cNvPr id="75" name="文本框 74"/>
          <p:cNvSpPr txBox="1"/>
          <p:nvPr/>
        </p:nvSpPr>
        <p:spPr bwMode="auto">
          <a:xfrm>
            <a:off x="3325631" y="3710680"/>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LIM</a:t>
            </a:r>
          </a:p>
        </p:txBody>
      </p:sp>
      <p:cxnSp>
        <p:nvCxnSpPr>
          <p:cNvPr id="76" name="直接箭头连接符 75"/>
          <p:cNvCxnSpPr/>
          <p:nvPr/>
        </p:nvCxnSpPr>
        <p:spPr>
          <a:xfrm flipH="1" flipV="1">
            <a:off x="4319241" y="4494565"/>
            <a:ext cx="709563" cy="9552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p:nvPr/>
        </p:nvCxnSpPr>
        <p:spPr>
          <a:xfrm flipH="1" flipV="1">
            <a:off x="6560477" y="4494565"/>
            <a:ext cx="709563" cy="95529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graphicFrame>
        <p:nvGraphicFramePr>
          <p:cNvPr id="79" name="表格 78"/>
          <p:cNvGraphicFramePr>
            <a:graphicFrameLocks noGrp="1"/>
          </p:cNvGraphicFramePr>
          <p:nvPr>
            <p:extLst>
              <p:ext uri="{D42A27DB-BD31-4B8C-83A1-F6EECF244321}">
                <p14:modId xmlns:p14="http://schemas.microsoft.com/office/powerpoint/2010/main" val="1850809598"/>
              </p:ext>
            </p:extLst>
          </p:nvPr>
        </p:nvGraphicFramePr>
        <p:xfrm>
          <a:off x="4510536" y="2381366"/>
          <a:ext cx="3219146" cy="496800"/>
        </p:xfrm>
        <a:graphic>
          <a:graphicData uri="http://schemas.openxmlformats.org/drawingml/2006/table">
            <a:tbl>
              <a:tblPr firstRow="1" bandRow="1">
                <a:tableStyleId>{72833802-FEF1-4C79-8D5D-14CF1EAF98D9}</a:tableStyleId>
              </a:tblPr>
              <a:tblGrid>
                <a:gridCol w="485103"/>
                <a:gridCol w="781200"/>
                <a:gridCol w="608163"/>
                <a:gridCol w="608163"/>
                <a:gridCol w="736517"/>
              </a:tblGrid>
              <a:tr h="248400">
                <a:tc>
                  <a:txBody>
                    <a:bodyPr/>
                    <a:lstStyle/>
                    <a:p>
                      <a:pPr algn="ctr" fontAlgn="ctr"/>
                      <a:r>
                        <a:rPr lang="en-US" sz="1200" b="0" dirty="0">
                          <a:solidFill>
                            <a:schemeClr val="bg1"/>
                          </a:solidFill>
                          <a:latin typeface="Huawei Sans" panose="020C0503030203020204" pitchFamily="34" charset="0"/>
                        </a:rPr>
                        <a:t>Out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OPER</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NH</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Out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48400">
                <a:tc>
                  <a:txBody>
                    <a:bodyPr/>
                    <a:lstStyle/>
                    <a:p>
                      <a:pPr algn="ctr" fontAlgn="ctr"/>
                      <a:r>
                        <a:rPr lang="en-US" sz="1200" b="0" dirty="0">
                          <a:solidFill>
                            <a:schemeClr val="tx1"/>
                          </a:solidFill>
                          <a:latin typeface="Huawei Sans" panose="020C0503030203020204" pitchFamily="34" charset="0"/>
                        </a:rPr>
                        <a:t>IF2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0x15</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Swap</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2.2.2.2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Y</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graphicFrame>
        <p:nvGraphicFramePr>
          <p:cNvPr id="80" name="表格 79"/>
          <p:cNvGraphicFramePr>
            <a:graphicFrameLocks noGrp="1"/>
          </p:cNvGraphicFramePr>
          <p:nvPr>
            <p:extLst>
              <p:ext uri="{D42A27DB-BD31-4B8C-83A1-F6EECF244321}">
                <p14:modId xmlns:p14="http://schemas.microsoft.com/office/powerpoint/2010/main" val="2931166982"/>
              </p:ext>
            </p:extLst>
          </p:nvPr>
        </p:nvGraphicFramePr>
        <p:xfrm>
          <a:off x="2096004" y="1766588"/>
          <a:ext cx="3219146" cy="496800"/>
        </p:xfrm>
        <a:graphic>
          <a:graphicData uri="http://schemas.openxmlformats.org/drawingml/2006/table">
            <a:tbl>
              <a:tblPr firstRow="1" bandRow="1">
                <a:tableStyleId>{72833802-FEF1-4C79-8D5D-14CF1EAF98D9}</a:tableStyleId>
              </a:tblPr>
              <a:tblGrid>
                <a:gridCol w="485103"/>
                <a:gridCol w="781200"/>
                <a:gridCol w="608163"/>
                <a:gridCol w="608163"/>
                <a:gridCol w="736517"/>
              </a:tblGrid>
              <a:tr h="248400">
                <a:tc>
                  <a:txBody>
                    <a:bodyPr/>
                    <a:lstStyle/>
                    <a:p>
                      <a:pPr algn="ctr" fontAlgn="ctr"/>
                      <a:r>
                        <a:rPr lang="en-US" sz="1200" b="0" dirty="0">
                          <a:solidFill>
                            <a:schemeClr val="bg1"/>
                          </a:solidFill>
                          <a:latin typeface="Huawei Sans" panose="020C0503030203020204" pitchFamily="34" charset="0"/>
                        </a:rPr>
                        <a:t>Out IF</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Tunnel ID</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OPER</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NH</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c>
                  <a:txBody>
                    <a:bodyPr/>
                    <a:lstStyle/>
                    <a:p>
                      <a:pPr algn="ctr" fontAlgn="ctr"/>
                      <a:r>
                        <a:rPr lang="en-US" sz="1200" b="0" dirty="0">
                          <a:solidFill>
                            <a:schemeClr val="bg1"/>
                          </a:solidFill>
                          <a:latin typeface="Huawei Sans" panose="020C0503030203020204" pitchFamily="34" charset="0"/>
                        </a:rPr>
                        <a:t>Out Label</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rgbClr val="00B0F0"/>
                    </a:solidFill>
                  </a:tcPr>
                </a:tc>
              </a:tr>
              <a:tr h="248400">
                <a:tc>
                  <a:txBody>
                    <a:bodyPr/>
                    <a:lstStyle/>
                    <a:p>
                      <a:pPr algn="ctr" fontAlgn="ctr"/>
                      <a:r>
                        <a:rPr lang="en-US" sz="1200" b="0" dirty="0">
                          <a:solidFill>
                            <a:schemeClr val="tx1"/>
                          </a:solidFill>
                          <a:latin typeface="Huawei Sans" panose="020C0503030203020204" pitchFamily="34" charset="0"/>
                        </a:rPr>
                        <a:t>IF2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0x11</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Push</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1.1.1.2</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c>
                  <a:txBody>
                    <a:bodyPr/>
                    <a:lstStyle/>
                    <a:p>
                      <a:pPr algn="ctr" fontAlgn="ctr"/>
                      <a:r>
                        <a:rPr lang="en-US" sz="1200" b="0" dirty="0">
                          <a:solidFill>
                            <a:schemeClr val="tx1"/>
                          </a:solidFill>
                          <a:latin typeface="Huawei Sans" panose="020C0503030203020204" pitchFamily="34" charset="0"/>
                        </a:rPr>
                        <a:t>Z</a:t>
                      </a:r>
                    </a:p>
                  </a:txBody>
                  <a:tcPr marL="0" marR="0" marT="0" marB="0"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solidFill>
                      <a:schemeClr val="bg1"/>
                    </a:solidFill>
                  </a:tcPr>
                </a:tc>
              </a:tr>
            </a:tbl>
          </a:graphicData>
        </a:graphic>
      </p:graphicFrame>
      <p:sp>
        <p:nvSpPr>
          <p:cNvPr id="82" name="文本框 81"/>
          <p:cNvSpPr txBox="1"/>
          <p:nvPr/>
        </p:nvSpPr>
        <p:spPr bwMode="auto">
          <a:xfrm>
            <a:off x="1305155" y="1461372"/>
            <a:ext cx="1003418"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b="1" dirty="0">
                <a:latin typeface="Huawei Sans" panose="020C0503030203020204" pitchFamily="34" charset="0"/>
                <a:ea typeface="方正兰亭黑简体" panose="02000000000000000000" pitchFamily="2" charset="-122"/>
                <a:cs typeface="Huawei Sans" panose="020C0503030203020204" pitchFamily="34" charset="0"/>
              </a:rPr>
              <a:t>NHLFE</a:t>
            </a:r>
          </a:p>
        </p:txBody>
      </p:sp>
      <p:cxnSp>
        <p:nvCxnSpPr>
          <p:cNvPr id="83" name="直接箭头连接符 82"/>
          <p:cNvCxnSpPr/>
          <p:nvPr/>
        </p:nvCxnSpPr>
        <p:spPr>
          <a:xfrm flipH="1" flipV="1">
            <a:off x="2938371" y="2300354"/>
            <a:ext cx="1" cy="1650246"/>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H="1" flipV="1">
            <a:off x="5393995" y="2915132"/>
            <a:ext cx="1" cy="1035468"/>
          </a:xfrm>
          <a:prstGeom prst="straightConnector1">
            <a:avLst/>
          </a:prstGeom>
          <a:ln w="1270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6" name="Oval 4"/>
          <p:cNvSpPr>
            <a:spLocks noChangeAspect="1"/>
          </p:cNvSpPr>
          <p:nvPr/>
        </p:nvSpPr>
        <p:spPr>
          <a:xfrm>
            <a:off x="2241994"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1</a:t>
            </a:r>
          </a:p>
        </p:txBody>
      </p:sp>
      <p:sp>
        <p:nvSpPr>
          <p:cNvPr id="87" name="Oval 4"/>
          <p:cNvSpPr>
            <a:spLocks noChangeAspect="1"/>
          </p:cNvSpPr>
          <p:nvPr/>
        </p:nvSpPr>
        <p:spPr>
          <a:xfrm>
            <a:off x="2846582" y="3056269"/>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2</a:t>
            </a:r>
          </a:p>
        </p:txBody>
      </p:sp>
      <p:sp>
        <p:nvSpPr>
          <p:cNvPr id="88" name="Oval 4"/>
          <p:cNvSpPr>
            <a:spLocks noChangeAspect="1"/>
          </p:cNvSpPr>
          <p:nvPr/>
        </p:nvSpPr>
        <p:spPr>
          <a:xfrm>
            <a:off x="2757348"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4</a:t>
            </a:r>
          </a:p>
        </p:txBody>
      </p:sp>
      <p:sp>
        <p:nvSpPr>
          <p:cNvPr id="89" name="Oval 4"/>
          <p:cNvSpPr>
            <a:spLocks noChangeAspect="1"/>
          </p:cNvSpPr>
          <p:nvPr/>
        </p:nvSpPr>
        <p:spPr>
          <a:xfrm>
            <a:off x="4398646"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5</a:t>
            </a:r>
          </a:p>
        </p:txBody>
      </p:sp>
      <p:sp>
        <p:nvSpPr>
          <p:cNvPr id="90" name="Oval 4"/>
          <p:cNvSpPr>
            <a:spLocks noChangeAspect="1"/>
          </p:cNvSpPr>
          <p:nvPr/>
        </p:nvSpPr>
        <p:spPr>
          <a:xfrm>
            <a:off x="5302271" y="3056269"/>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6</a:t>
            </a:r>
          </a:p>
        </p:txBody>
      </p:sp>
      <p:sp>
        <p:nvSpPr>
          <p:cNvPr id="91" name="Oval 4"/>
          <p:cNvSpPr>
            <a:spLocks noChangeAspect="1"/>
          </p:cNvSpPr>
          <p:nvPr/>
        </p:nvSpPr>
        <p:spPr>
          <a:xfrm>
            <a:off x="4934452"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7</a:t>
            </a:r>
          </a:p>
        </p:txBody>
      </p:sp>
      <p:sp>
        <p:nvSpPr>
          <p:cNvPr id="93" name="Oval 4"/>
          <p:cNvSpPr>
            <a:spLocks noChangeAspect="1"/>
          </p:cNvSpPr>
          <p:nvPr/>
        </p:nvSpPr>
        <p:spPr>
          <a:xfrm>
            <a:off x="6623492" y="4645593"/>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8</a:t>
            </a:r>
          </a:p>
        </p:txBody>
      </p:sp>
      <p:cxnSp>
        <p:nvCxnSpPr>
          <p:cNvPr id="100" name="直接箭头连接符 99"/>
          <p:cNvCxnSpPr/>
          <p:nvPr/>
        </p:nvCxnSpPr>
        <p:spPr>
          <a:xfrm flipV="1">
            <a:off x="7381453" y="3236269"/>
            <a:ext cx="2075345" cy="49513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1" name="Oval 4"/>
          <p:cNvSpPr>
            <a:spLocks noChangeAspect="1"/>
          </p:cNvSpPr>
          <p:nvPr/>
        </p:nvSpPr>
        <p:spPr>
          <a:xfrm>
            <a:off x="8178026" y="3204739"/>
            <a:ext cx="180000" cy="180000"/>
          </a:xfrm>
          <a:prstGeom prst="ellipse">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dirty="0">
                <a:solidFill>
                  <a:prstClr val="black"/>
                </a:solidFill>
                <a:latin typeface="Huawei Sans" panose="020C0503030203020204" pitchFamily="34" charset="0"/>
              </a:rPr>
              <a:t>9</a:t>
            </a:r>
          </a:p>
        </p:txBody>
      </p:sp>
      <p:sp>
        <p:nvSpPr>
          <p:cNvPr id="102" name="圆角矩形 101"/>
          <p:cNvSpPr/>
          <p:nvPr/>
        </p:nvSpPr>
        <p:spPr>
          <a:xfrm>
            <a:off x="9387819" y="2894811"/>
            <a:ext cx="2348552" cy="74856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ctr" fontAlgn="ctr">
              <a:spcAft>
                <a:spcPts val="600"/>
              </a:spcAft>
            </a:pPr>
            <a:r>
              <a:rPr lang="en-US" sz="1400" dirty="0">
                <a:solidFill>
                  <a:prstClr val="black"/>
                </a:solidFill>
                <a:latin typeface="Huawei Sans" panose="020C0503030203020204" pitchFamily="34" charset="0"/>
              </a:rPr>
              <a:t>Performs further processing based on the </a:t>
            </a:r>
            <a:r>
              <a:rPr lang="en-US" sz="1400" dirty="0" smtClean="0">
                <a:solidFill>
                  <a:prstClr val="black"/>
                </a:solidFill>
                <a:latin typeface="Huawei Sans" panose="020C0503030203020204" pitchFamily="34" charset="0"/>
              </a:rPr>
              <a:t>inner </a:t>
            </a:r>
            <a:r>
              <a:rPr lang="en-US" sz="1400" dirty="0">
                <a:solidFill>
                  <a:prstClr val="black"/>
                </a:solidFill>
                <a:latin typeface="Huawei Sans" panose="020C0503030203020204" pitchFamily="34" charset="0"/>
              </a:rPr>
              <a:t>packet header.</a:t>
            </a:r>
          </a:p>
        </p:txBody>
      </p:sp>
      <p:grpSp>
        <p:nvGrpSpPr>
          <p:cNvPr id="68" name="组合 67"/>
          <p:cNvGrpSpPr/>
          <p:nvPr/>
        </p:nvGrpSpPr>
        <p:grpSpPr>
          <a:xfrm>
            <a:off x="8653852" y="35262"/>
            <a:ext cx="3440970" cy="312029"/>
            <a:chOff x="8653852" y="35262"/>
            <a:chExt cx="3440970" cy="312029"/>
          </a:xfrm>
        </p:grpSpPr>
        <p:sp>
          <p:nvSpPr>
            <p:cNvPr id="78" name="五边形 77"/>
            <p:cNvSpPr/>
            <p:nvPr/>
          </p:nvSpPr>
          <p:spPr bwMode="auto">
            <a:xfrm>
              <a:off x="8653852" y="35262"/>
              <a:ext cx="1152000" cy="312029"/>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Basic Concepts</a:t>
              </a:r>
            </a:p>
          </p:txBody>
        </p:sp>
        <p:sp>
          <p:nvSpPr>
            <p:cNvPr id="85" name="燕尾形 84"/>
            <p:cNvSpPr/>
            <p:nvPr/>
          </p:nvSpPr>
          <p:spPr bwMode="auto">
            <a:xfrm>
              <a:off x="9702937" y="35262"/>
              <a:ext cx="1306800" cy="312029"/>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dirty="0">
                  <a:latin typeface="Huawei Sans" panose="020C0503030203020204" pitchFamily="34" charset="0"/>
                  <a:ea typeface="方正兰亭黑简体" panose="02000000000000000000" pitchFamily="2" charset="-122"/>
                  <a:cs typeface="Huawei Sans" panose="020C0503030203020204" pitchFamily="34" charset="0"/>
                </a:rPr>
                <a:t>LSP Establishment</a:t>
              </a:r>
            </a:p>
          </p:txBody>
        </p:sp>
        <p:sp>
          <p:nvSpPr>
            <p:cNvPr id="92" name="燕尾形 91"/>
            <p:cNvSpPr/>
            <p:nvPr/>
          </p:nvSpPr>
          <p:spPr bwMode="auto">
            <a:xfrm>
              <a:off x="10906822" y="35262"/>
              <a:ext cx="1188000" cy="312029"/>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Label-based Forwarding</a:t>
              </a:r>
            </a:p>
          </p:txBody>
        </p:sp>
      </p:grpSp>
    </p:spTree>
    <p:extLst>
      <p:ext uri="{BB962C8B-B14F-4D97-AF65-F5344CB8AC3E}">
        <p14:creationId xmlns:p14="http://schemas.microsoft.com/office/powerpoint/2010/main" val="40297960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Basics</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Forwarding</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Static LSP Configuration</a:t>
            </a:r>
          </a:p>
        </p:txBody>
      </p:sp>
    </p:spTree>
    <p:extLst>
      <p:ext uri="{BB962C8B-B14F-4D97-AF65-F5344CB8AC3E}">
        <p14:creationId xmlns:p14="http://schemas.microsoft.com/office/powerpoint/2010/main" val="373258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lvl="0" algn="l">
              <a:lnSpc>
                <a:spcPct val="13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In the mid-1990s, Internet traffic grew rapidly. Traditional IP packets were forwarded by routers based on routing tables. However, due to hardware technology limitations, the forwarding performance of routers is low. As a result, this mode becomes a bottleneck for network data forwarding. </a:t>
            </a:r>
          </a:p>
          <a:p>
            <a:pPr algn="l">
              <a:lnSpc>
                <a:spcPct val="13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As such, the Multiprotocol Label Switching (MPLS) protocol is proposed. It is designed to speed up packet forwarding on routers. </a:t>
            </a:r>
            <a:r>
              <a:rPr lang="en-US" sz="1800" dirty="0">
                <a:sym typeface="Huawei Sans" panose="020C0503030203020204" pitchFamily="34" charset="0"/>
              </a:rPr>
              <a:t>On an MPLS network, IP packet headers are analyzed on network edges only, and MPLS uses labels to guide packet forwarding inside the MPLS network. Label-based forwarding features high efficient, shortening the packet processing time</a:t>
            </a:r>
            <a:r>
              <a:rPr lang="en-US" sz="1800" dirty="0" smtClean="0">
                <a:sym typeface="Huawei Sans" panose="020C0503030203020204" pitchFamily="34" charset="0"/>
              </a:rPr>
              <a:t>.</a:t>
            </a:r>
          </a:p>
          <a:p>
            <a:pPr algn="l">
              <a:lnSpc>
                <a:spcPct val="130000"/>
              </a:lnSpc>
            </a:pPr>
            <a:r>
              <a:rPr lang="en-US" sz="1800" dirty="0" smtClean="0">
                <a:sym typeface="Huawei Sans" panose="020C0503030203020204" pitchFamily="34" charset="0"/>
              </a:rPr>
              <a:t>With </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the continuous improvement of devices' hardware performance, the advantage of MPLS in improving the data forwarding speed is gradually weakened. However, as MPLS supports multi-layer label nesting and forwarding-and-control separation inside a device, MPLS is applicable to many scenarios, such as virtual private network (VPN) and quality of service (QoS).</a:t>
            </a:r>
          </a:p>
          <a:p>
            <a:pPr algn="l">
              <a:lnSpc>
                <a:spcPct val="13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This course describes the principles and label-based forwarding process of MPLS, as well as the method for configuring static label switched paths (LSPs).</a:t>
            </a:r>
          </a:p>
          <a:p>
            <a:pPr algn="l">
              <a:lnSpc>
                <a:spcPct val="130000"/>
              </a:lnSpc>
            </a:pP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172518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Basic MPLS Configuration Commands</a:t>
            </a:r>
          </a:p>
        </p:txBody>
      </p:sp>
      <p:grpSp>
        <p:nvGrpSpPr>
          <p:cNvPr id="27" name="组合 26"/>
          <p:cNvGrpSpPr/>
          <p:nvPr/>
        </p:nvGrpSpPr>
        <p:grpSpPr>
          <a:xfrm>
            <a:off x="486809" y="1365312"/>
            <a:ext cx="11089233" cy="1453350"/>
            <a:chOff x="527529" y="1365312"/>
            <a:chExt cx="11089233" cy="1453350"/>
          </a:xfrm>
        </p:grpSpPr>
        <p:sp>
          <p:nvSpPr>
            <p:cNvPr id="5" name="矩形 4"/>
            <p:cNvSpPr/>
            <p:nvPr/>
          </p:nvSpPr>
          <p:spPr>
            <a:xfrm>
              <a:off x="1008063" y="1797459"/>
              <a:ext cx="1041717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lsr-id</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lsr-id</a:t>
              </a:r>
            </a:p>
          </p:txBody>
        </p:sp>
        <p:sp>
          <p:nvSpPr>
            <p:cNvPr id="6" name="矩形 5"/>
            <p:cNvSpPr/>
            <p:nvPr/>
          </p:nvSpPr>
          <p:spPr>
            <a:xfrm>
              <a:off x="527529" y="1365312"/>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Set an LSR ID.</a:t>
              </a:r>
            </a:p>
          </p:txBody>
        </p:sp>
        <p:sp>
          <p:nvSpPr>
            <p:cNvPr id="7" name="矩形 6"/>
            <p:cNvSpPr/>
            <p:nvPr/>
          </p:nvSpPr>
          <p:spPr>
            <a:xfrm>
              <a:off x="1008063" y="2139950"/>
              <a:ext cx="10608699" cy="678712"/>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 lsr-id</a:t>
              </a: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command sets an LSR ID. An LSR ID uniquely identifies an LSR on a network. By default, no LSR ID is set for an LSR, and an LSR ID can only be manually set. To improve network reliability, you are advised to use the IP address of a loopback interface on an LSR as the LSR ID and plan the LSR IDs of all LSRs on the network in a unified manner before configuration.</a:t>
              </a:r>
            </a:p>
          </p:txBody>
        </p:sp>
      </p:grpSp>
      <p:grpSp>
        <p:nvGrpSpPr>
          <p:cNvPr id="26" name="组合 25"/>
          <p:cNvGrpSpPr/>
          <p:nvPr/>
        </p:nvGrpSpPr>
        <p:grpSpPr>
          <a:xfrm>
            <a:off x="486809" y="3535994"/>
            <a:ext cx="11089233" cy="1892112"/>
            <a:chOff x="446088" y="2847836"/>
            <a:chExt cx="11089233" cy="1892112"/>
          </a:xfrm>
        </p:grpSpPr>
        <p:sp>
          <p:nvSpPr>
            <p:cNvPr id="21" name="矩形 20"/>
            <p:cNvSpPr/>
            <p:nvPr/>
          </p:nvSpPr>
          <p:spPr>
            <a:xfrm>
              <a:off x="926622" y="3270556"/>
              <a:ext cx="1041717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a:t>
              </a:r>
            </a:p>
          </p:txBody>
        </p:sp>
        <p:sp>
          <p:nvSpPr>
            <p:cNvPr id="22" name="矩形 21"/>
            <p:cNvSpPr/>
            <p:nvPr/>
          </p:nvSpPr>
          <p:spPr>
            <a:xfrm>
              <a:off x="446088" y="2847836"/>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MPLS.</a:t>
              </a:r>
            </a:p>
          </p:txBody>
        </p:sp>
        <p:sp>
          <p:nvSpPr>
            <p:cNvPr id="23" name="矩形 22"/>
            <p:cNvSpPr/>
            <p:nvPr/>
          </p:nvSpPr>
          <p:spPr>
            <a:xfrm>
              <a:off x="926622" y="3603620"/>
              <a:ext cx="10608699" cy="370935"/>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mpls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enables MPLS on the current node and displays the MPLS view.</a:t>
              </a:r>
            </a:p>
          </p:txBody>
        </p:sp>
        <p:sp>
          <p:nvSpPr>
            <p:cNvPr id="24" name="矩形 23"/>
            <p:cNvSpPr/>
            <p:nvPr/>
          </p:nvSpPr>
          <p:spPr>
            <a:xfrm>
              <a:off x="926623" y="4026521"/>
              <a:ext cx="10417178"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[Huawei-GigabitEthernet0/0/0]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mpls</a:t>
              </a:r>
            </a:p>
          </p:txBody>
        </p:sp>
        <p:sp>
          <p:nvSpPr>
            <p:cNvPr id="25" name="矩形 24"/>
            <p:cNvSpPr/>
            <p:nvPr/>
          </p:nvSpPr>
          <p:spPr>
            <a:xfrm>
              <a:off x="926621" y="4369013"/>
              <a:ext cx="10608699" cy="370935"/>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Enable MPLS on an interface. Before running this command, enable MPLS globally.</a:t>
              </a:r>
            </a:p>
          </p:txBody>
        </p:sp>
      </p:grpSp>
    </p:spTree>
    <p:extLst>
      <p:ext uri="{BB962C8B-B14F-4D97-AF65-F5344CB8AC3E}">
        <p14:creationId xmlns:p14="http://schemas.microsoft.com/office/powerpoint/2010/main" val="290744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Static LSP Configuration Commands (1)</a:t>
            </a:r>
          </a:p>
        </p:txBody>
      </p:sp>
      <p:sp>
        <p:nvSpPr>
          <p:cNvPr id="5" name="矩形 4"/>
          <p:cNvSpPr/>
          <p:nvPr/>
        </p:nvSpPr>
        <p:spPr>
          <a:xfrm>
            <a:off x="967342" y="1778605"/>
            <a:ext cx="10608698"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static-lsp ingress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destination</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mask-length</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mask</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outgoing-interface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aseline="30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p>
        </p:txBody>
      </p:sp>
      <p:sp>
        <p:nvSpPr>
          <p:cNvPr id="6" name="矩形 5"/>
          <p:cNvSpPr/>
          <p:nvPr/>
        </p:nvSpPr>
        <p:spPr>
          <a:xfrm>
            <a:off x="486809" y="1365312"/>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static LSP on an ingress LSR.</a:t>
            </a:r>
          </a:p>
        </p:txBody>
      </p:sp>
      <p:sp>
        <p:nvSpPr>
          <p:cNvPr id="7" name="矩形 6"/>
          <p:cNvSpPr/>
          <p:nvPr/>
        </p:nvSpPr>
        <p:spPr>
          <a:xfrm>
            <a:off x="967342" y="2424824"/>
            <a:ext cx="10608699" cy="1316061"/>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static-lsp ingress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configures a static LSP on an ingress.</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You are advised to specify 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parameter to configure a static LSP. This ensures that the local routing table contains the routing entry that exactly matches the specified destination IP address and next-hop IP address. If the outbound interface of the LSP is an Ethernet interface, you must specify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nexthop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next-hop-address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to ensure normal forwarding along the LSP.</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out-label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1048575.</a:t>
            </a:r>
          </a:p>
          <a:p>
            <a:pPr fontAlgn="ct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矩形 13"/>
          <p:cNvSpPr/>
          <p:nvPr/>
        </p:nvSpPr>
        <p:spPr>
          <a:xfrm>
            <a:off x="967343" y="4225049"/>
            <a:ext cx="10608698"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static-lsp transit</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incoming-interface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next-hop-address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outgoing-interface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aseline="300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out-label</a:t>
            </a:r>
          </a:p>
        </p:txBody>
      </p:sp>
      <p:sp>
        <p:nvSpPr>
          <p:cNvPr id="15" name="矩形 14"/>
          <p:cNvSpPr/>
          <p:nvPr/>
        </p:nvSpPr>
        <p:spPr>
          <a:xfrm>
            <a:off x="486809" y="3792902"/>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static LSP on a transit LSR.</a:t>
            </a:r>
          </a:p>
        </p:txBody>
      </p:sp>
      <p:sp>
        <p:nvSpPr>
          <p:cNvPr id="16" name="矩形 15"/>
          <p:cNvSpPr/>
          <p:nvPr/>
        </p:nvSpPr>
        <p:spPr>
          <a:xfrm>
            <a:off x="967342" y="4861841"/>
            <a:ext cx="10608699" cy="102048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static-lsp transit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configures a static LSP on a transit node.</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configuration rules of the next hop and outbound interface are the same as those for an ingress LSR.</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in-label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1023.</a:t>
            </a:r>
          </a:p>
          <a:p>
            <a:pPr marL="285750" indent="-285750" fontAlgn="ctr">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out-label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1048575.</a:t>
            </a:r>
          </a:p>
        </p:txBody>
      </p:sp>
    </p:spTree>
    <p:extLst>
      <p:ext uri="{BB962C8B-B14F-4D97-AF65-F5344CB8AC3E}">
        <p14:creationId xmlns:p14="http://schemas.microsoft.com/office/powerpoint/2010/main" val="16998763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Static LSP Configuration Commands (2)</a:t>
            </a:r>
          </a:p>
        </p:txBody>
      </p:sp>
      <p:sp>
        <p:nvSpPr>
          <p:cNvPr id="5" name="矩形 4"/>
          <p:cNvSpPr/>
          <p:nvPr/>
        </p:nvSpPr>
        <p:spPr>
          <a:xfrm>
            <a:off x="967342" y="1797459"/>
            <a:ext cx="10608698"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static-lsp egress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incoming-interface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interface-type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interface-number</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in-label</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p>
        </p:txBody>
      </p:sp>
      <p:sp>
        <p:nvSpPr>
          <p:cNvPr id="6" name="矩形 5"/>
          <p:cNvSpPr/>
          <p:nvPr/>
        </p:nvSpPr>
        <p:spPr>
          <a:xfrm>
            <a:off x="486809" y="1365312"/>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Configure a static LSP on an egress LSR.</a:t>
            </a:r>
          </a:p>
        </p:txBody>
      </p:sp>
      <p:sp>
        <p:nvSpPr>
          <p:cNvPr id="7" name="矩形 6"/>
          <p:cNvSpPr/>
          <p:nvPr/>
        </p:nvSpPr>
        <p:spPr>
          <a:xfrm>
            <a:off x="869801" y="2153122"/>
            <a:ext cx="10608699" cy="705199"/>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static-lsp egress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configures a static LSP on an egress LSR.</a:t>
            </a:r>
          </a:p>
          <a:p>
            <a:pPr marL="285750" indent="-285750" fontAlgn="ctr">
              <a:lnSpc>
                <a:spcPts val="2400"/>
              </a:lnSpc>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value of </a:t>
            </a:r>
            <a:r>
              <a:rPr lang="en-US" sz="1400" i="1" dirty="0">
                <a:latin typeface="Huawei Sans" panose="020C0503030203020204" pitchFamily="34" charset="0"/>
                <a:ea typeface="方正兰亭黑简体" panose="02000000000000000000" pitchFamily="2" charset="-122"/>
                <a:sym typeface="Huawei Sans" panose="020C0503030203020204" pitchFamily="34" charset="0"/>
              </a:rPr>
              <a:t>in-label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ranges from 16 to 1023.</a:t>
            </a:r>
          </a:p>
          <a:p>
            <a:pPr fontAlgn="ctr">
              <a:lnSpc>
                <a:spcPts val="2400"/>
              </a:lnSpc>
            </a:pP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矩形 13"/>
          <p:cNvSpPr/>
          <p:nvPr/>
        </p:nvSpPr>
        <p:spPr>
          <a:xfrm>
            <a:off x="967343" y="3355780"/>
            <a:ext cx="10608698"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[Huawei]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display mpls static-lsp</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lsp-name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include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exclude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ip-address</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mask-length</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 [ </a:t>
            </a:r>
            <a:r>
              <a:rPr lang="en-US" sz="1600" b="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verbose</a:t>
            </a: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 ]</a:t>
            </a:r>
          </a:p>
        </p:txBody>
      </p:sp>
      <p:sp>
        <p:nvSpPr>
          <p:cNvPr id="15" name="矩形 14"/>
          <p:cNvSpPr/>
          <p:nvPr/>
        </p:nvSpPr>
        <p:spPr>
          <a:xfrm>
            <a:off x="486809" y="2923633"/>
            <a:ext cx="11089232" cy="338554"/>
          </a:xfrm>
          <a:prstGeom prst="rect">
            <a:avLst/>
          </a:prstGeom>
        </p:spPr>
        <p:txBody>
          <a:bodyPr wrap="square">
            <a:noAutofit/>
          </a:bodyPr>
          <a:lstStyle/>
          <a:p>
            <a:pPr marL="342900" indent="-342900" fontAlgn="ctr">
              <a:buFont typeface="+mj-lt"/>
              <a:buAutoNum type="arabicPeriod" startAt="4"/>
            </a:pPr>
            <a:r>
              <a:rPr 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Check information about static LSPs.</a:t>
            </a:r>
          </a:p>
        </p:txBody>
      </p:sp>
      <p:sp>
        <p:nvSpPr>
          <p:cNvPr id="16" name="矩形 15"/>
          <p:cNvSpPr/>
          <p:nvPr/>
        </p:nvSpPr>
        <p:spPr>
          <a:xfrm>
            <a:off x="967342" y="3694334"/>
            <a:ext cx="10608699" cy="370935"/>
          </a:xfrm>
          <a:prstGeom prst="rect">
            <a:avLst/>
          </a:prstGeom>
        </p:spPr>
        <p:txBody>
          <a:bodyPr wrap="square">
            <a:noAutofit/>
          </a:bodyPr>
          <a:lstStyle/>
          <a:p>
            <a:pPr fontAlgn="ctr">
              <a:lnSpc>
                <a:spcPts val="24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display mpls static-lsp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displays information about static LSPs.</a:t>
            </a:r>
          </a:p>
        </p:txBody>
      </p:sp>
    </p:spTree>
    <p:extLst>
      <p:ext uri="{BB962C8B-B14F-4D97-AF65-F5344CB8AC3E}">
        <p14:creationId xmlns:p14="http://schemas.microsoft.com/office/powerpoint/2010/main" val="41119852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wrap="square">
            <a:noAutofit/>
          </a:bodyPr>
          <a:lstStyle/>
          <a:p>
            <a:r>
              <a:rPr lang="en-US" sz="1600" dirty="0">
                <a:latin typeface="Huawei Sans" panose="020C0503030203020204" pitchFamily="34" charset="0"/>
                <a:sym typeface="Huawei Sans" panose="020C0503030203020204" pitchFamily="34" charset="0"/>
              </a:rPr>
              <a:t>Use case: An IGP has been deployed on R1, R2, and R3. The networks 1.1.1.0/24 and 3.3.3.0/24 can communicate with each other. In this scenario, configure static LSPs to allow the two networks to communicate through MPLS. The following figure shows the distributed labels.</a:t>
            </a:r>
          </a:p>
          <a:p>
            <a:r>
              <a:rPr lang="en-US" sz="1600" dirty="0">
                <a:latin typeface="Huawei Sans" panose="020C0503030203020204" pitchFamily="34" charset="0"/>
                <a:sym typeface="Huawei Sans" panose="020C0503030203020204" pitchFamily="34" charset="0"/>
              </a:rPr>
              <a:t>Configuration roadmap:</a:t>
            </a:r>
          </a:p>
          <a:p>
            <a:pPr marL="641350" lvl="1" indent="-320675">
              <a:buSzPct val="100000"/>
              <a:buFont typeface="+mj-lt"/>
              <a:buAutoNum type="arabicPeriod"/>
            </a:pPr>
            <a:r>
              <a:rPr lang="en-US" sz="1400" dirty="0">
                <a:latin typeface="Huawei Sans" panose="020C0503030203020204" pitchFamily="34" charset="0"/>
                <a:sym typeface="Huawei Sans" panose="020C0503030203020204" pitchFamily="34" charset="0"/>
              </a:rPr>
              <a:t>Enable MPLS on the devices and interfaces.</a:t>
            </a:r>
          </a:p>
          <a:p>
            <a:pPr marL="641350" lvl="1" indent="-320675">
              <a:buSzPct val="100000"/>
              <a:buFont typeface="+mj-lt"/>
              <a:buAutoNum type="arabicPeriod"/>
            </a:pPr>
            <a:r>
              <a:rPr lang="en-US" sz="1400" dirty="0">
                <a:latin typeface="Huawei Sans" panose="020C0503030203020204" pitchFamily="34" charset="0"/>
                <a:sym typeface="Huawei Sans" panose="020C0503030203020204" pitchFamily="34" charset="0"/>
              </a:rPr>
              <a:t>Configure static LSPs as planned.</a:t>
            </a:r>
          </a:p>
          <a:p>
            <a:endParaRPr lang="zh-CN" altLang="en-US" sz="1600" dirty="0">
              <a:latin typeface="Huawei Sans" panose="020C0503030203020204" pitchFamily="34" charset="0"/>
              <a:sym typeface="Huawei Sans" panose="020C0503030203020204" pitchFamily="34" charset="0"/>
            </a:endParaRPr>
          </a:p>
        </p:txBody>
      </p:sp>
      <p:sp>
        <p:nvSpPr>
          <p:cNvPr id="3" name="Title 2"/>
          <p:cNvSpPr>
            <a:spLocks noGrp="1"/>
          </p:cNvSpPr>
          <p:nvPr>
            <p:ph type="title"/>
          </p:nvPr>
        </p:nvSpPr>
        <p:spPr/>
        <p:txBody>
          <a:bodyPr wrap="square">
            <a:noAutofit/>
          </a:bodyPr>
          <a:lstStyle/>
          <a:p>
            <a:r>
              <a:rPr lang="en-US" dirty="0">
                <a:latin typeface="Huawei Sans" panose="020C0503030203020204" pitchFamily="34" charset="0"/>
              </a:rPr>
              <a:t>Static LSP Configuration Example (1)</a:t>
            </a:r>
          </a:p>
        </p:txBody>
      </p:sp>
      <p:sp>
        <p:nvSpPr>
          <p:cNvPr id="60" name="Freeform 4"/>
          <p:cNvSpPr>
            <a:spLocks noChangeAspect="1"/>
          </p:cNvSpPr>
          <p:nvPr/>
        </p:nvSpPr>
        <p:spPr bwMode="auto">
          <a:xfrm>
            <a:off x="2536303"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Label=200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62" name="Freeform 4"/>
          <p:cNvSpPr>
            <a:spLocks noChangeAspect="1"/>
          </p:cNvSpPr>
          <p:nvPr/>
        </p:nvSpPr>
        <p:spPr bwMode="auto">
          <a:xfrm>
            <a:off x="5124770"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Label=300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Label=200</a:t>
            </a:r>
          </a:p>
        </p:txBody>
      </p:sp>
      <p:sp>
        <p:nvSpPr>
          <p:cNvPr id="63" name="Freeform 4"/>
          <p:cNvSpPr>
            <a:spLocks noChangeAspect="1"/>
          </p:cNvSpPr>
          <p:nvPr/>
        </p:nvSpPr>
        <p:spPr bwMode="auto">
          <a:xfrm>
            <a:off x="7816081"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Label=300</a:t>
            </a:r>
          </a:p>
        </p:txBody>
      </p:sp>
      <p:sp>
        <p:nvSpPr>
          <p:cNvPr id="64" name="Rounded Rectangle 36"/>
          <p:cNvSpPr/>
          <p:nvPr/>
        </p:nvSpPr>
        <p:spPr>
          <a:xfrm>
            <a:off x="2924650" y="4887210"/>
            <a:ext cx="5979319" cy="954186"/>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a:xfrm>
            <a:off x="8627778" y="5363034"/>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2601669" y="4976619"/>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4"/>
          <p:cNvCxnSpPr/>
          <p:nvPr/>
        </p:nvCxnSpPr>
        <p:spPr>
          <a:xfrm>
            <a:off x="3246866" y="5356540"/>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TextBox 48"/>
          <p:cNvSpPr txBox="1"/>
          <p:nvPr/>
        </p:nvSpPr>
        <p:spPr>
          <a:xfrm>
            <a:off x="5664443"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97383" y="5152421"/>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74626" y="5152421"/>
            <a:ext cx="540000" cy="442800"/>
          </a:xfrm>
          <a:prstGeom prst="rect">
            <a:avLst/>
          </a:prstGeom>
        </p:spPr>
      </p:pic>
      <p:sp>
        <p:nvSpPr>
          <p:cNvPr id="78" name="TextBox 43"/>
          <p:cNvSpPr txBox="1"/>
          <p:nvPr/>
        </p:nvSpPr>
        <p:spPr>
          <a:xfrm>
            <a:off x="3067027"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60648" y="5152421"/>
            <a:ext cx="540000" cy="442800"/>
          </a:xfrm>
          <a:prstGeom prst="rect">
            <a:avLst/>
          </a:prstGeom>
        </p:spPr>
      </p:pic>
      <p:sp>
        <p:nvSpPr>
          <p:cNvPr id="81" name="TextBox 43"/>
          <p:cNvSpPr txBox="1"/>
          <p:nvPr/>
        </p:nvSpPr>
        <p:spPr>
          <a:xfrm>
            <a:off x="8344792"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2" name="Rectangle 67"/>
          <p:cNvSpPr/>
          <p:nvPr/>
        </p:nvSpPr>
        <p:spPr>
          <a:xfrm>
            <a:off x="3898201" y="551349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84" name="Freeform 159"/>
          <p:cNvSpPr>
            <a:spLocks noChangeAspect="1"/>
          </p:cNvSpPr>
          <p:nvPr/>
        </p:nvSpPr>
        <p:spPr>
          <a:xfrm flipH="1">
            <a:off x="1160137" y="4907045"/>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1281449" y="5083044"/>
            <a:ext cx="1191324"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86" name="直接连接符 55"/>
          <p:cNvCxnSpPr/>
          <p:nvPr/>
        </p:nvCxnSpPr>
        <p:spPr>
          <a:xfrm flipV="1">
            <a:off x="3202648" y="6103548"/>
            <a:ext cx="5394500" cy="1"/>
          </a:xfrm>
          <a:prstGeom prst="line">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9" name="Freeform 159"/>
          <p:cNvSpPr>
            <a:spLocks noChangeAspect="1"/>
          </p:cNvSpPr>
          <p:nvPr/>
        </p:nvSpPr>
        <p:spPr>
          <a:xfrm flipH="1">
            <a:off x="9458681" y="491937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9579993" y="5095376"/>
            <a:ext cx="1191324"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7" name="文本框 6"/>
          <p:cNvSpPr txBox="1"/>
          <p:nvPr/>
        </p:nvSpPr>
        <p:spPr>
          <a:xfrm>
            <a:off x="5366360" y="5841396"/>
            <a:ext cx="1002047" cy="307777"/>
          </a:xfrm>
          <a:prstGeom prst="rect">
            <a:avLst/>
          </a:prstGeom>
          <a:noFill/>
        </p:spPr>
        <p:txBody>
          <a:bodyPr wrap="square" rtlCol="0">
            <a:noAutofit/>
          </a:bodyPr>
          <a:lstStyle/>
          <a:p>
            <a:pPr algn="ctr" fontAlgn="ctr"/>
            <a:r>
              <a:rPr lang="en-US" sz="1400" dirty="0">
                <a:latin typeface="Huawei Sans" panose="020C0503030203020204" pitchFamily="34" charset="0"/>
              </a:rPr>
              <a:t>LSP</a:t>
            </a:r>
          </a:p>
        </p:txBody>
      </p:sp>
      <p:sp>
        <p:nvSpPr>
          <p:cNvPr id="8" name="文本框 7"/>
          <p:cNvSpPr txBox="1"/>
          <p:nvPr/>
        </p:nvSpPr>
        <p:spPr>
          <a:xfrm>
            <a:off x="3473998" y="4945327"/>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GE0/0/0</a:t>
            </a:r>
          </a:p>
          <a:p>
            <a:pPr fontAlgn="ctr"/>
            <a:r>
              <a:rPr lang="en-US" sz="1200" dirty="0">
                <a:latin typeface="Huawei Sans" panose="020C0503030203020204" pitchFamily="34" charset="0"/>
              </a:rPr>
              <a:t>10.0.12.1/24</a:t>
            </a:r>
          </a:p>
        </p:txBody>
      </p:sp>
      <p:sp>
        <p:nvSpPr>
          <p:cNvPr id="97" name="文本框 96"/>
          <p:cNvSpPr txBox="1"/>
          <p:nvPr/>
        </p:nvSpPr>
        <p:spPr>
          <a:xfrm>
            <a:off x="4630730" y="4939563"/>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10.0.12.2/24</a:t>
            </a:r>
          </a:p>
        </p:txBody>
      </p:sp>
      <p:sp>
        <p:nvSpPr>
          <p:cNvPr id="98" name="文本框 97"/>
          <p:cNvSpPr txBox="1"/>
          <p:nvPr/>
        </p:nvSpPr>
        <p:spPr>
          <a:xfrm>
            <a:off x="6052745" y="4955408"/>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10.0.23.2/24</a:t>
            </a:r>
          </a:p>
        </p:txBody>
      </p:sp>
      <p:sp>
        <p:nvSpPr>
          <p:cNvPr id="99" name="文本框 98"/>
          <p:cNvSpPr txBox="1"/>
          <p:nvPr/>
        </p:nvSpPr>
        <p:spPr>
          <a:xfrm>
            <a:off x="7288899" y="4936038"/>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10.0.23.3/24</a:t>
            </a:r>
          </a:p>
        </p:txBody>
      </p:sp>
    </p:spTree>
    <p:extLst>
      <p:ext uri="{BB962C8B-B14F-4D97-AF65-F5344CB8AC3E}">
        <p14:creationId xmlns:p14="http://schemas.microsoft.com/office/powerpoint/2010/main" val="26871102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wrap="square">
            <a:noAutofit/>
          </a:bodyPr>
          <a:lstStyle/>
          <a:p>
            <a:r>
              <a:rPr lang="en-US" dirty="0">
                <a:latin typeface="Huawei Sans" panose="020C0503030203020204" pitchFamily="34" charset="0"/>
              </a:rPr>
              <a:t>Static LSP Configuration Example (2)</a:t>
            </a:r>
          </a:p>
        </p:txBody>
      </p:sp>
      <p:sp>
        <p:nvSpPr>
          <p:cNvPr id="60" name="Freeform 4"/>
          <p:cNvSpPr>
            <a:spLocks noChangeAspect="1"/>
          </p:cNvSpPr>
          <p:nvPr/>
        </p:nvSpPr>
        <p:spPr bwMode="auto">
          <a:xfrm>
            <a:off x="2536303"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Label=200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62" name="Freeform 4"/>
          <p:cNvSpPr>
            <a:spLocks noChangeAspect="1"/>
          </p:cNvSpPr>
          <p:nvPr/>
        </p:nvSpPr>
        <p:spPr bwMode="auto">
          <a:xfrm>
            <a:off x="5124770"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Label=300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Label=200</a:t>
            </a:r>
          </a:p>
        </p:txBody>
      </p:sp>
      <p:sp>
        <p:nvSpPr>
          <p:cNvPr id="63" name="Freeform 4"/>
          <p:cNvSpPr>
            <a:spLocks noChangeAspect="1"/>
          </p:cNvSpPr>
          <p:nvPr/>
        </p:nvSpPr>
        <p:spPr bwMode="auto">
          <a:xfrm>
            <a:off x="7816081"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Label=300</a:t>
            </a:r>
          </a:p>
        </p:txBody>
      </p:sp>
      <p:sp>
        <p:nvSpPr>
          <p:cNvPr id="64" name="Rounded Rectangle 36"/>
          <p:cNvSpPr/>
          <p:nvPr/>
        </p:nvSpPr>
        <p:spPr>
          <a:xfrm>
            <a:off x="2924650" y="4887210"/>
            <a:ext cx="5979319" cy="954186"/>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a:xfrm>
            <a:off x="8627778" y="5363034"/>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2601669" y="4976619"/>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4"/>
          <p:cNvCxnSpPr/>
          <p:nvPr/>
        </p:nvCxnSpPr>
        <p:spPr>
          <a:xfrm>
            <a:off x="3246866" y="5356540"/>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TextBox 48"/>
          <p:cNvSpPr txBox="1"/>
          <p:nvPr/>
        </p:nvSpPr>
        <p:spPr>
          <a:xfrm>
            <a:off x="5664443"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97383" y="5152421"/>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74626" y="5152421"/>
            <a:ext cx="540000" cy="442800"/>
          </a:xfrm>
          <a:prstGeom prst="rect">
            <a:avLst/>
          </a:prstGeom>
        </p:spPr>
      </p:pic>
      <p:sp>
        <p:nvSpPr>
          <p:cNvPr id="78" name="TextBox 43"/>
          <p:cNvSpPr txBox="1"/>
          <p:nvPr/>
        </p:nvSpPr>
        <p:spPr>
          <a:xfrm>
            <a:off x="3067027"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60648" y="5152421"/>
            <a:ext cx="540000" cy="442800"/>
          </a:xfrm>
          <a:prstGeom prst="rect">
            <a:avLst/>
          </a:prstGeom>
        </p:spPr>
      </p:pic>
      <p:sp>
        <p:nvSpPr>
          <p:cNvPr id="81" name="TextBox 43"/>
          <p:cNvSpPr txBox="1"/>
          <p:nvPr/>
        </p:nvSpPr>
        <p:spPr>
          <a:xfrm>
            <a:off x="8344792"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2" name="Rectangle 67"/>
          <p:cNvSpPr/>
          <p:nvPr/>
        </p:nvSpPr>
        <p:spPr>
          <a:xfrm>
            <a:off x="3898201" y="551349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84" name="Freeform 159"/>
          <p:cNvSpPr>
            <a:spLocks noChangeAspect="1"/>
          </p:cNvSpPr>
          <p:nvPr/>
        </p:nvSpPr>
        <p:spPr>
          <a:xfrm flipH="1">
            <a:off x="1160137" y="4907045"/>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1221883" y="5083044"/>
            <a:ext cx="1310456"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86" name="直接连接符 55"/>
          <p:cNvCxnSpPr/>
          <p:nvPr/>
        </p:nvCxnSpPr>
        <p:spPr>
          <a:xfrm flipV="1">
            <a:off x="3202648" y="6103548"/>
            <a:ext cx="5394500" cy="1"/>
          </a:xfrm>
          <a:prstGeom prst="line">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9" name="Freeform 159"/>
          <p:cNvSpPr>
            <a:spLocks noChangeAspect="1"/>
          </p:cNvSpPr>
          <p:nvPr/>
        </p:nvSpPr>
        <p:spPr>
          <a:xfrm flipH="1">
            <a:off x="9458681" y="491937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9520427" y="5095376"/>
            <a:ext cx="1310456" cy="457850"/>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7" name="文本框 6"/>
          <p:cNvSpPr txBox="1"/>
          <p:nvPr/>
        </p:nvSpPr>
        <p:spPr>
          <a:xfrm>
            <a:off x="5366360" y="5841396"/>
            <a:ext cx="1002047" cy="307777"/>
          </a:xfrm>
          <a:prstGeom prst="rect">
            <a:avLst/>
          </a:prstGeom>
          <a:noFill/>
        </p:spPr>
        <p:txBody>
          <a:bodyPr wrap="square" rtlCol="0">
            <a:noAutofit/>
          </a:bodyPr>
          <a:lstStyle/>
          <a:p>
            <a:pPr algn="ctr" fontAlgn="ctr"/>
            <a:r>
              <a:rPr lang="en-US" sz="1400" dirty="0">
                <a:latin typeface="Huawei Sans" panose="020C0503030203020204" pitchFamily="34" charset="0"/>
              </a:rPr>
              <a:t>LSP</a:t>
            </a:r>
          </a:p>
        </p:txBody>
      </p:sp>
      <p:sp>
        <p:nvSpPr>
          <p:cNvPr id="8" name="文本框 7"/>
          <p:cNvSpPr txBox="1"/>
          <p:nvPr/>
        </p:nvSpPr>
        <p:spPr>
          <a:xfrm>
            <a:off x="3473998" y="4945327"/>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GE0/0/0</a:t>
            </a:r>
          </a:p>
          <a:p>
            <a:pPr fontAlgn="ctr"/>
            <a:r>
              <a:rPr lang="en-US" sz="1200" dirty="0">
                <a:latin typeface="Huawei Sans" panose="020C0503030203020204" pitchFamily="34" charset="0"/>
              </a:rPr>
              <a:t>10.0.12.1/24</a:t>
            </a:r>
          </a:p>
        </p:txBody>
      </p:sp>
      <p:sp>
        <p:nvSpPr>
          <p:cNvPr id="97" name="文本框 96"/>
          <p:cNvSpPr txBox="1"/>
          <p:nvPr/>
        </p:nvSpPr>
        <p:spPr>
          <a:xfrm>
            <a:off x="4630730" y="4939563"/>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10.0.12.2/24</a:t>
            </a:r>
          </a:p>
        </p:txBody>
      </p:sp>
      <p:sp>
        <p:nvSpPr>
          <p:cNvPr id="98" name="文本框 97"/>
          <p:cNvSpPr txBox="1"/>
          <p:nvPr/>
        </p:nvSpPr>
        <p:spPr>
          <a:xfrm>
            <a:off x="6052745" y="4945981"/>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10.0.23.2/24</a:t>
            </a:r>
          </a:p>
        </p:txBody>
      </p:sp>
      <p:sp>
        <p:nvSpPr>
          <p:cNvPr id="99" name="文本框 98"/>
          <p:cNvSpPr txBox="1"/>
          <p:nvPr/>
        </p:nvSpPr>
        <p:spPr>
          <a:xfrm>
            <a:off x="7288899" y="4926611"/>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10.0.23.3/24</a:t>
            </a:r>
          </a:p>
        </p:txBody>
      </p:sp>
      <p:sp>
        <p:nvSpPr>
          <p:cNvPr id="28" name="矩形 27"/>
          <p:cNvSpPr/>
          <p:nvPr/>
        </p:nvSpPr>
        <p:spPr>
          <a:xfrm>
            <a:off x="446088" y="1240382"/>
            <a:ext cx="10492422" cy="423899"/>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LSR IDs of the three routers are 10.1.1.1, 10.1.1.2, and 10.1.1.3, respectively. The following example uses R1 to describe the configuration. Enable MPLS globally and on interfaces on R1.</a:t>
            </a:r>
          </a:p>
        </p:txBody>
      </p:sp>
      <p:sp>
        <p:nvSpPr>
          <p:cNvPr id="32" name="文本框 31">
            <a:extLst>
              <a:ext uri="{FF2B5EF4-FFF2-40B4-BE49-F238E27FC236}">
                <a16:creationId xmlns:a16="http://schemas.microsoft.com/office/drawing/2014/main" xmlns="" id="{7B785A75-A9ED-43DB-AC85-C8785E732ED7}"/>
              </a:ext>
            </a:extLst>
          </p:cNvPr>
          <p:cNvSpPr txBox="1"/>
          <p:nvPr/>
        </p:nvSpPr>
        <p:spPr>
          <a:xfrm>
            <a:off x="864024" y="2163991"/>
            <a:ext cx="10134817" cy="1584000"/>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latin typeface="Huawei Sans" panose="020C0503030203020204" pitchFamily="34" charset="0"/>
              </a:rPr>
              <a:t>[R1]mpls lsr-id 10.1.1.1</a:t>
            </a:r>
          </a:p>
          <a:p>
            <a:pPr fontAlgn="ctr">
              <a:lnSpc>
                <a:spcPct val="100000"/>
              </a:lnSpc>
            </a:pPr>
            <a:r>
              <a:rPr lang="en-US" dirty="0">
                <a:latin typeface="Huawei Sans" panose="020C0503030203020204" pitchFamily="34" charset="0"/>
              </a:rPr>
              <a:t>[R1]mpls</a:t>
            </a:r>
          </a:p>
          <a:p>
            <a:pPr fontAlgn="ctr">
              <a:lnSpc>
                <a:spcPct val="100000"/>
              </a:lnSpc>
            </a:pPr>
            <a:r>
              <a:rPr lang="en-US" dirty="0">
                <a:latin typeface="Huawei Sans" panose="020C0503030203020204" pitchFamily="34" charset="0"/>
              </a:rPr>
              <a:t>Info: Mpls starting, please wait... OK!</a:t>
            </a:r>
          </a:p>
          <a:p>
            <a:pPr fontAlgn="ctr">
              <a:lnSpc>
                <a:spcPct val="100000"/>
              </a:lnSpc>
            </a:pPr>
            <a:r>
              <a:rPr lang="en-US" dirty="0">
                <a:latin typeface="Huawei Sans" panose="020C0503030203020204" pitchFamily="34" charset="0"/>
              </a:rPr>
              <a:t>[R1-mpls]quit</a:t>
            </a:r>
          </a:p>
          <a:p>
            <a:pPr fontAlgn="ctr">
              <a:lnSpc>
                <a:spcPct val="100000"/>
              </a:lnSpc>
            </a:pPr>
            <a:r>
              <a:rPr lang="en-US" dirty="0">
                <a:latin typeface="Huawei Sans" panose="020C0503030203020204" pitchFamily="34" charset="0"/>
              </a:rPr>
              <a:t>[R1]interface GigabitEthernet 0/0/0</a:t>
            </a:r>
          </a:p>
          <a:p>
            <a:pPr fontAlgn="ctr">
              <a:lnSpc>
                <a:spcPct val="100000"/>
              </a:lnSpc>
            </a:pPr>
            <a:r>
              <a:rPr lang="en-US" dirty="0">
                <a:latin typeface="Huawei Sans" panose="020C0503030203020204" pitchFamily="34" charset="0"/>
              </a:rPr>
              <a:t>[R1-GigabitEthernet0/0/0]mpls</a:t>
            </a:r>
          </a:p>
          <a:p>
            <a:pPr fontAlgn="ctr">
              <a:lnSpc>
                <a:spcPct val="100000"/>
              </a:lnSpc>
            </a:pPr>
            <a:r>
              <a:rPr lang="en-US" dirty="0">
                <a:latin typeface="Huawei Sans" panose="020C0503030203020204" pitchFamily="34" charset="0"/>
              </a:rPr>
              <a:t>[R1-GigabitEthernet0/0/0]quit]</a:t>
            </a:r>
          </a:p>
        </p:txBody>
      </p:sp>
    </p:spTree>
    <p:extLst>
      <p:ext uri="{BB962C8B-B14F-4D97-AF65-F5344CB8AC3E}">
        <p14:creationId xmlns:p14="http://schemas.microsoft.com/office/powerpoint/2010/main" val="27634062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wrap="square">
            <a:noAutofit/>
          </a:bodyPr>
          <a:lstStyle/>
          <a:p>
            <a:r>
              <a:rPr lang="en-US" dirty="0">
                <a:latin typeface="Huawei Sans" panose="020C0503030203020204" pitchFamily="34" charset="0"/>
              </a:rPr>
              <a:t>Static LSP Configuration Example (3)</a:t>
            </a:r>
          </a:p>
        </p:txBody>
      </p:sp>
      <p:sp>
        <p:nvSpPr>
          <p:cNvPr id="60" name="Freeform 4"/>
          <p:cNvSpPr>
            <a:spLocks noChangeAspect="1"/>
          </p:cNvSpPr>
          <p:nvPr/>
        </p:nvSpPr>
        <p:spPr bwMode="auto">
          <a:xfrm>
            <a:off x="2536303"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Label=200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Label=Null</a:t>
            </a:r>
          </a:p>
        </p:txBody>
      </p:sp>
      <p:sp>
        <p:nvSpPr>
          <p:cNvPr id="62" name="Freeform 4"/>
          <p:cNvSpPr>
            <a:spLocks noChangeAspect="1"/>
          </p:cNvSpPr>
          <p:nvPr/>
        </p:nvSpPr>
        <p:spPr bwMode="auto">
          <a:xfrm>
            <a:off x="5124770"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Label=300</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Label=200</a:t>
            </a:r>
          </a:p>
        </p:txBody>
      </p:sp>
      <p:sp>
        <p:nvSpPr>
          <p:cNvPr id="63" name="Freeform 4"/>
          <p:cNvSpPr>
            <a:spLocks noChangeAspect="1"/>
          </p:cNvSpPr>
          <p:nvPr/>
        </p:nvSpPr>
        <p:spPr bwMode="auto">
          <a:xfrm>
            <a:off x="7816081" y="4068167"/>
            <a:ext cx="1485227" cy="677908"/>
          </a:xfrm>
          <a:custGeom>
            <a:avLst/>
            <a:gdLst>
              <a:gd name="T0" fmla="*/ 2147483647 w 1769"/>
              <a:gd name="T1" fmla="*/ 2147483647 h 2094"/>
              <a:gd name="T2" fmla="*/ 2147483647 w 1769"/>
              <a:gd name="T3" fmla="*/ 2147483647 h 2094"/>
              <a:gd name="T4" fmla="*/ 2147483647 w 1769"/>
              <a:gd name="T5" fmla="*/ 2147483647 h 2094"/>
              <a:gd name="T6" fmla="*/ 2147483647 w 1769"/>
              <a:gd name="T7" fmla="*/ 2147483647 h 2094"/>
              <a:gd name="T8" fmla="*/ 2147483647 w 1769"/>
              <a:gd name="T9" fmla="*/ 2147483647 h 2094"/>
              <a:gd name="T10" fmla="*/ 2147483647 w 1769"/>
              <a:gd name="T11" fmla="*/ 2147483647 h 2094"/>
              <a:gd name="T12" fmla="*/ 2147483647 w 1769"/>
              <a:gd name="T13" fmla="*/ 2147483647 h 2094"/>
              <a:gd name="T14" fmla="*/ 2147483647 w 1769"/>
              <a:gd name="T15" fmla="*/ 2147483647 h 2094"/>
              <a:gd name="T16" fmla="*/ 2147483647 w 1769"/>
              <a:gd name="T17" fmla="*/ 2147483647 h 2094"/>
              <a:gd name="T18" fmla="*/ 2147483647 w 1769"/>
              <a:gd name="T19" fmla="*/ 2147483647 h 2094"/>
              <a:gd name="T20" fmla="*/ 2147483647 w 1769"/>
              <a:gd name="T21" fmla="*/ 2147483647 h 2094"/>
              <a:gd name="T22" fmla="*/ 2147483647 w 1769"/>
              <a:gd name="T23" fmla="*/ 2147483647 h 2094"/>
              <a:gd name="T24" fmla="*/ 2147483647 w 1769"/>
              <a:gd name="T25" fmla="*/ 2147483647 h 2094"/>
              <a:gd name="T26" fmla="*/ 2147483647 w 1769"/>
              <a:gd name="T27" fmla="*/ 2147483647 h 2094"/>
              <a:gd name="T28" fmla="*/ 2147483647 w 1769"/>
              <a:gd name="T29" fmla="*/ 2147483647 h 2094"/>
              <a:gd name="T30" fmla="*/ 2147483647 w 1769"/>
              <a:gd name="T31" fmla="*/ 2147483647 h 2094"/>
              <a:gd name="T32" fmla="*/ 2147483647 w 1769"/>
              <a:gd name="T33" fmla="*/ 0 h 2094"/>
              <a:gd name="T34" fmla="*/ 2147483647 w 1769"/>
              <a:gd name="T35" fmla="*/ 0 h 2094"/>
              <a:gd name="T36" fmla="*/ 2147483647 w 1769"/>
              <a:gd name="T37" fmla="*/ 2147483647 h 2094"/>
              <a:gd name="T38" fmla="*/ 2147483647 w 1769"/>
              <a:gd name="T39" fmla="*/ 2147483647 h 2094"/>
              <a:gd name="T40" fmla="*/ 2147483647 w 1769"/>
              <a:gd name="T41" fmla="*/ 2147483647 h 2094"/>
              <a:gd name="T42" fmla="*/ 2147483647 w 1769"/>
              <a:gd name="T43" fmla="*/ 2147483647 h 2094"/>
              <a:gd name="T44" fmla="*/ 2147483647 w 1769"/>
              <a:gd name="T45" fmla="*/ 2147483647 h 2094"/>
              <a:gd name="T46" fmla="*/ 2147483647 w 1769"/>
              <a:gd name="T47" fmla="*/ 2147483647 h 2094"/>
              <a:gd name="T48" fmla="*/ 0 w 1769"/>
              <a:gd name="T49" fmla="*/ 2147483647 h 2094"/>
              <a:gd name="T50" fmla="*/ 0 w 1769"/>
              <a:gd name="T51" fmla="*/ 2147483647 h 2094"/>
              <a:gd name="T52" fmla="*/ 2147483647 w 1769"/>
              <a:gd name="T53" fmla="*/ 2147483647 h 2094"/>
              <a:gd name="T54" fmla="*/ 2147483647 w 1769"/>
              <a:gd name="T55" fmla="*/ 2147483647 h 2094"/>
              <a:gd name="T56" fmla="*/ 2147483647 w 1769"/>
              <a:gd name="T57" fmla="*/ 2147483647 h 2094"/>
              <a:gd name="T58" fmla="*/ 2147483647 w 1769"/>
              <a:gd name="T59" fmla="*/ 2147483647 h 2094"/>
              <a:gd name="T60" fmla="*/ 2147483647 w 1769"/>
              <a:gd name="T61" fmla="*/ 2147483647 h 2094"/>
              <a:gd name="T62" fmla="*/ 2147483647 w 1769"/>
              <a:gd name="T63" fmla="*/ 2147483647 h 2094"/>
              <a:gd name="T64" fmla="*/ 2147483647 w 1769"/>
              <a:gd name="T65" fmla="*/ 2147483647 h 20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69"/>
              <a:gd name="T100" fmla="*/ 0 h 2094"/>
              <a:gd name="T101" fmla="*/ 1769 w 1769"/>
              <a:gd name="T102" fmla="*/ 2094 h 20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69" h="2094">
                <a:moveTo>
                  <a:pt x="110" y="2094"/>
                </a:moveTo>
                <a:lnTo>
                  <a:pt x="1658" y="2094"/>
                </a:lnTo>
                <a:lnTo>
                  <a:pt x="1683" y="2091"/>
                </a:lnTo>
                <a:lnTo>
                  <a:pt x="1707" y="2083"/>
                </a:lnTo>
                <a:lnTo>
                  <a:pt x="1727" y="2070"/>
                </a:lnTo>
                <a:lnTo>
                  <a:pt x="1745" y="2053"/>
                </a:lnTo>
                <a:lnTo>
                  <a:pt x="1758" y="2032"/>
                </a:lnTo>
                <a:lnTo>
                  <a:pt x="1766" y="2008"/>
                </a:lnTo>
                <a:lnTo>
                  <a:pt x="1769" y="1983"/>
                </a:lnTo>
                <a:lnTo>
                  <a:pt x="1769" y="110"/>
                </a:lnTo>
                <a:lnTo>
                  <a:pt x="1766" y="87"/>
                </a:lnTo>
                <a:lnTo>
                  <a:pt x="1758" y="63"/>
                </a:lnTo>
                <a:lnTo>
                  <a:pt x="1745" y="42"/>
                </a:lnTo>
                <a:lnTo>
                  <a:pt x="1727" y="25"/>
                </a:lnTo>
                <a:lnTo>
                  <a:pt x="1707" y="12"/>
                </a:lnTo>
                <a:lnTo>
                  <a:pt x="1683" y="3"/>
                </a:lnTo>
                <a:lnTo>
                  <a:pt x="1658" y="0"/>
                </a:lnTo>
                <a:lnTo>
                  <a:pt x="110" y="0"/>
                </a:lnTo>
                <a:lnTo>
                  <a:pt x="87" y="3"/>
                </a:lnTo>
                <a:lnTo>
                  <a:pt x="63" y="12"/>
                </a:lnTo>
                <a:lnTo>
                  <a:pt x="43" y="25"/>
                </a:lnTo>
                <a:lnTo>
                  <a:pt x="25" y="42"/>
                </a:lnTo>
                <a:lnTo>
                  <a:pt x="12" y="63"/>
                </a:lnTo>
                <a:lnTo>
                  <a:pt x="3" y="87"/>
                </a:lnTo>
                <a:lnTo>
                  <a:pt x="0" y="110"/>
                </a:lnTo>
                <a:lnTo>
                  <a:pt x="0" y="1983"/>
                </a:lnTo>
                <a:lnTo>
                  <a:pt x="3" y="2008"/>
                </a:lnTo>
                <a:lnTo>
                  <a:pt x="12" y="2032"/>
                </a:lnTo>
                <a:lnTo>
                  <a:pt x="25" y="2053"/>
                </a:lnTo>
                <a:lnTo>
                  <a:pt x="43" y="2070"/>
                </a:lnTo>
                <a:lnTo>
                  <a:pt x="63" y="2083"/>
                </a:lnTo>
                <a:lnTo>
                  <a:pt x="87" y="2091"/>
                </a:lnTo>
                <a:lnTo>
                  <a:pt x="110" y="2094"/>
                </a:lnTo>
                <a:close/>
              </a:path>
            </a:pathLst>
          </a:custGeom>
          <a:solidFill>
            <a:srgbClr val="CCCCCC">
              <a:alpha val="39999"/>
            </a:srgbClr>
          </a:solidFill>
          <a:ln w="12700" cap="flat" cmpd="sng">
            <a:solidFill>
              <a:schemeClr val="tx1"/>
            </a:solidFill>
            <a:prstDash val="dash"/>
            <a:round/>
            <a:headEnd type="none" w="med" len="med"/>
            <a:tailEnd type="none" w="med" len="med"/>
          </a:ln>
        </p:spPr>
        <p:txBody>
          <a:bodyPr wrap="square" anchor="ctr">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FEC: 3.3.3.0/24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Out Label=Null</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In Label=300</a:t>
            </a:r>
          </a:p>
        </p:txBody>
      </p:sp>
      <p:sp>
        <p:nvSpPr>
          <p:cNvPr id="64" name="Rounded Rectangle 36"/>
          <p:cNvSpPr/>
          <p:nvPr/>
        </p:nvSpPr>
        <p:spPr>
          <a:xfrm>
            <a:off x="2924650" y="4887210"/>
            <a:ext cx="5979319" cy="954186"/>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连接符 64"/>
          <p:cNvCxnSpPr/>
          <p:nvPr/>
        </p:nvCxnSpPr>
        <p:spPr>
          <a:xfrm>
            <a:off x="8627778" y="5363034"/>
            <a:ext cx="104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2601669" y="4976619"/>
            <a:ext cx="0" cy="8908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4"/>
          <p:cNvCxnSpPr/>
          <p:nvPr/>
        </p:nvCxnSpPr>
        <p:spPr>
          <a:xfrm>
            <a:off x="3246866" y="5356540"/>
            <a:ext cx="535028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 name="TextBox 48"/>
          <p:cNvSpPr txBox="1"/>
          <p:nvPr/>
        </p:nvSpPr>
        <p:spPr>
          <a:xfrm>
            <a:off x="5664443"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97383" y="5152421"/>
            <a:ext cx="540000" cy="442800"/>
          </a:xfrm>
          <a:prstGeom prst="rect">
            <a:avLst/>
          </a:prstGeom>
        </p:spPr>
      </p:pic>
      <p:pic>
        <p:nvPicPr>
          <p:cNvPr id="77" name="图片 7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74626" y="5152421"/>
            <a:ext cx="540000" cy="442800"/>
          </a:xfrm>
          <a:prstGeom prst="rect">
            <a:avLst/>
          </a:prstGeom>
        </p:spPr>
      </p:pic>
      <p:sp>
        <p:nvSpPr>
          <p:cNvPr id="78" name="TextBox 43"/>
          <p:cNvSpPr txBox="1"/>
          <p:nvPr/>
        </p:nvSpPr>
        <p:spPr>
          <a:xfrm>
            <a:off x="3067027"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60648" y="5152421"/>
            <a:ext cx="540000" cy="442800"/>
          </a:xfrm>
          <a:prstGeom prst="rect">
            <a:avLst/>
          </a:prstGeom>
        </p:spPr>
      </p:pic>
      <p:sp>
        <p:nvSpPr>
          <p:cNvPr id="81" name="TextBox 43"/>
          <p:cNvSpPr txBox="1"/>
          <p:nvPr/>
        </p:nvSpPr>
        <p:spPr>
          <a:xfrm>
            <a:off x="8344792" y="5528347"/>
            <a:ext cx="405880"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2" name="Rectangle 67"/>
          <p:cNvSpPr/>
          <p:nvPr/>
        </p:nvSpPr>
        <p:spPr>
          <a:xfrm>
            <a:off x="3860493" y="551349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sp>
        <p:nvSpPr>
          <p:cNvPr id="84" name="Freeform 159"/>
          <p:cNvSpPr>
            <a:spLocks noChangeAspect="1"/>
          </p:cNvSpPr>
          <p:nvPr/>
        </p:nvSpPr>
        <p:spPr>
          <a:xfrm flipH="1">
            <a:off x="1160137" y="4907045"/>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1272022" y="5079006"/>
            <a:ext cx="1191324" cy="503635"/>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1.1.1.0/24</a:t>
            </a:r>
          </a:p>
        </p:txBody>
      </p:sp>
      <p:cxnSp>
        <p:nvCxnSpPr>
          <p:cNvPr id="86" name="直接连接符 55"/>
          <p:cNvCxnSpPr/>
          <p:nvPr/>
        </p:nvCxnSpPr>
        <p:spPr>
          <a:xfrm flipV="1">
            <a:off x="3202648" y="6103548"/>
            <a:ext cx="5394500" cy="1"/>
          </a:xfrm>
          <a:prstGeom prst="line">
            <a:avLst/>
          </a:prstGeom>
          <a:ln w="381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9" name="Freeform 159"/>
          <p:cNvSpPr>
            <a:spLocks noChangeAspect="1"/>
          </p:cNvSpPr>
          <p:nvPr/>
        </p:nvSpPr>
        <p:spPr>
          <a:xfrm flipH="1">
            <a:off x="9458681" y="4919377"/>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文本框 89"/>
          <p:cNvSpPr txBox="1"/>
          <p:nvPr/>
        </p:nvSpPr>
        <p:spPr>
          <a:xfrm>
            <a:off x="9570566" y="5091338"/>
            <a:ext cx="1191324" cy="503635"/>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sp>
        <p:nvSpPr>
          <p:cNvPr id="7" name="文本框 6"/>
          <p:cNvSpPr txBox="1"/>
          <p:nvPr/>
        </p:nvSpPr>
        <p:spPr>
          <a:xfrm>
            <a:off x="5366360" y="5841396"/>
            <a:ext cx="1002047" cy="307777"/>
          </a:xfrm>
          <a:prstGeom prst="rect">
            <a:avLst/>
          </a:prstGeom>
          <a:noFill/>
        </p:spPr>
        <p:txBody>
          <a:bodyPr wrap="square" rtlCol="0">
            <a:noAutofit/>
          </a:bodyPr>
          <a:lstStyle/>
          <a:p>
            <a:pPr algn="ctr" fontAlgn="ctr"/>
            <a:r>
              <a:rPr lang="en-US" sz="1400" dirty="0">
                <a:latin typeface="Huawei Sans" panose="020C0503030203020204" pitchFamily="34" charset="0"/>
              </a:rPr>
              <a:t>LSP</a:t>
            </a:r>
          </a:p>
        </p:txBody>
      </p:sp>
      <p:sp>
        <p:nvSpPr>
          <p:cNvPr id="8" name="文本框 7"/>
          <p:cNvSpPr txBox="1"/>
          <p:nvPr/>
        </p:nvSpPr>
        <p:spPr>
          <a:xfrm>
            <a:off x="3473998" y="4945327"/>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GE0/0/0</a:t>
            </a:r>
          </a:p>
          <a:p>
            <a:pPr fontAlgn="ctr"/>
            <a:r>
              <a:rPr lang="en-US" sz="1200" dirty="0">
                <a:latin typeface="Huawei Sans" panose="020C0503030203020204" pitchFamily="34" charset="0"/>
              </a:rPr>
              <a:t>10.0.12.1/24</a:t>
            </a:r>
          </a:p>
        </p:txBody>
      </p:sp>
      <p:sp>
        <p:nvSpPr>
          <p:cNvPr id="97" name="文本框 96"/>
          <p:cNvSpPr txBox="1"/>
          <p:nvPr/>
        </p:nvSpPr>
        <p:spPr>
          <a:xfrm>
            <a:off x="4630730" y="4939563"/>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10.0.12.2/24</a:t>
            </a:r>
          </a:p>
        </p:txBody>
      </p:sp>
      <p:sp>
        <p:nvSpPr>
          <p:cNvPr id="98" name="文本框 97"/>
          <p:cNvSpPr txBox="1"/>
          <p:nvPr/>
        </p:nvSpPr>
        <p:spPr>
          <a:xfrm>
            <a:off x="6052745" y="4945981"/>
            <a:ext cx="1042273" cy="461665"/>
          </a:xfrm>
          <a:prstGeom prst="rect">
            <a:avLst/>
          </a:prstGeom>
          <a:noFill/>
        </p:spPr>
        <p:txBody>
          <a:bodyPr wrap="square" rtlCol="0">
            <a:noAutofit/>
          </a:bodyPr>
          <a:lstStyle/>
          <a:p>
            <a:pPr fontAlgn="ctr"/>
            <a:r>
              <a:rPr lang="en-US" sz="1200" dirty="0">
                <a:latin typeface="Huawei Sans" panose="020C0503030203020204" pitchFamily="34" charset="0"/>
              </a:rPr>
              <a:t>GE0/0/1</a:t>
            </a:r>
          </a:p>
          <a:p>
            <a:pPr fontAlgn="ctr"/>
            <a:r>
              <a:rPr lang="en-US" sz="1200" dirty="0">
                <a:latin typeface="Huawei Sans" panose="020C0503030203020204" pitchFamily="34" charset="0"/>
              </a:rPr>
              <a:t>10.0.23.2/24</a:t>
            </a:r>
          </a:p>
        </p:txBody>
      </p:sp>
      <p:sp>
        <p:nvSpPr>
          <p:cNvPr id="99" name="文本框 98"/>
          <p:cNvSpPr txBox="1"/>
          <p:nvPr/>
        </p:nvSpPr>
        <p:spPr>
          <a:xfrm>
            <a:off x="7288899" y="4936038"/>
            <a:ext cx="1042273" cy="461665"/>
          </a:xfrm>
          <a:prstGeom prst="rect">
            <a:avLst/>
          </a:prstGeom>
          <a:noFill/>
        </p:spPr>
        <p:txBody>
          <a:bodyPr wrap="square" rtlCol="0">
            <a:noAutofit/>
          </a:bodyPr>
          <a:lstStyle/>
          <a:p>
            <a:pPr algn="r" fontAlgn="ctr"/>
            <a:r>
              <a:rPr lang="en-US" sz="1200" dirty="0">
                <a:latin typeface="Huawei Sans" panose="020C0503030203020204" pitchFamily="34" charset="0"/>
              </a:rPr>
              <a:t>GE0/0/0</a:t>
            </a:r>
          </a:p>
          <a:p>
            <a:pPr algn="r" fontAlgn="ctr"/>
            <a:r>
              <a:rPr lang="en-US" sz="1200" dirty="0">
                <a:latin typeface="Huawei Sans" panose="020C0503030203020204" pitchFamily="34" charset="0"/>
              </a:rPr>
              <a:t>10.0.23.3/24</a:t>
            </a:r>
          </a:p>
        </p:txBody>
      </p:sp>
      <p:sp>
        <p:nvSpPr>
          <p:cNvPr id="28" name="矩形 27"/>
          <p:cNvSpPr/>
          <p:nvPr/>
        </p:nvSpPr>
        <p:spPr>
          <a:xfrm>
            <a:off x="446088" y="1240382"/>
            <a:ext cx="10492422" cy="423899"/>
          </a:xfrm>
          <a:prstGeom prst="rect">
            <a:avLst/>
          </a:prstGeom>
        </p:spPr>
        <p:txBody>
          <a:bodyPr wrap="square">
            <a:noAutofit/>
          </a:bodyPr>
          <a:lstStyle/>
          <a:p>
            <a:pPr marL="342900" indent="-342900" fontAlgn="ctr">
              <a:lnSpc>
                <a:spcPct val="150000"/>
              </a:lnSpc>
              <a:spcBef>
                <a:spcPct val="0"/>
              </a:spcBef>
              <a:spcAft>
                <a:spcPct val="0"/>
              </a:spcAft>
              <a:buFont typeface="+mj-lt"/>
              <a:buAutoNum type="arabicPeriod" startAt="2"/>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Configure a static LSP from R1 to R3.</a:t>
            </a:r>
          </a:p>
        </p:txBody>
      </p:sp>
      <p:sp>
        <p:nvSpPr>
          <p:cNvPr id="32" name="文本框 31">
            <a:extLst>
              <a:ext uri="{FF2B5EF4-FFF2-40B4-BE49-F238E27FC236}">
                <a16:creationId xmlns:a16="http://schemas.microsoft.com/office/drawing/2014/main" xmlns="" id="{7B785A75-A9ED-43DB-AC85-C8785E732ED7}"/>
              </a:ext>
            </a:extLst>
          </p:cNvPr>
          <p:cNvSpPr txBox="1">
            <a:spLocks/>
          </p:cNvSpPr>
          <p:nvPr/>
        </p:nvSpPr>
        <p:spPr>
          <a:xfrm>
            <a:off x="898389" y="1781448"/>
            <a:ext cx="10134817" cy="348237"/>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[R1] static-lsp ingress 1to3 destination 3.3.3.0 24 nexthop 10.0.12.2 out-label 200</a:t>
            </a:r>
          </a:p>
        </p:txBody>
      </p:sp>
      <p:sp>
        <p:nvSpPr>
          <p:cNvPr id="29" name="文本框 28">
            <a:extLst>
              <a:ext uri="{FF2B5EF4-FFF2-40B4-BE49-F238E27FC236}">
                <a16:creationId xmlns:a16="http://schemas.microsoft.com/office/drawing/2014/main" xmlns="" id="{7B785A75-A9ED-43DB-AC85-C8785E732ED7}"/>
              </a:ext>
            </a:extLst>
          </p:cNvPr>
          <p:cNvSpPr txBox="1">
            <a:spLocks/>
          </p:cNvSpPr>
          <p:nvPr/>
        </p:nvSpPr>
        <p:spPr>
          <a:xfrm>
            <a:off x="898389" y="2327531"/>
            <a:ext cx="10134817" cy="348237"/>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[R2] static-lsp transit 1to3 incoming-interface GigabitEthernet 0/0/0 in-label 200 nexthop 10.0.23.3 out-label 300</a:t>
            </a:r>
          </a:p>
        </p:txBody>
      </p:sp>
      <p:sp>
        <p:nvSpPr>
          <p:cNvPr id="30" name="文本框 29">
            <a:extLst>
              <a:ext uri="{FF2B5EF4-FFF2-40B4-BE49-F238E27FC236}">
                <a16:creationId xmlns:a16="http://schemas.microsoft.com/office/drawing/2014/main" xmlns="" id="{7B785A75-A9ED-43DB-AC85-C8785E732ED7}"/>
              </a:ext>
            </a:extLst>
          </p:cNvPr>
          <p:cNvSpPr txBox="1">
            <a:spLocks/>
          </p:cNvSpPr>
          <p:nvPr/>
        </p:nvSpPr>
        <p:spPr>
          <a:xfrm>
            <a:off x="898389" y="2873613"/>
            <a:ext cx="10134817" cy="348237"/>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[R3] static-lsp egress 1to3 incoming-interface GigabitEthernet 0/0/0 in-label 300</a:t>
            </a:r>
          </a:p>
        </p:txBody>
      </p:sp>
    </p:spTree>
    <p:extLst>
      <p:ext uri="{BB962C8B-B14F-4D97-AF65-F5344CB8AC3E}">
        <p14:creationId xmlns:p14="http://schemas.microsoft.com/office/powerpoint/2010/main" val="20081368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4800" y="212437"/>
            <a:ext cx="9433440" cy="640800"/>
          </a:xfrm>
        </p:spPr>
        <p:txBody>
          <a:bodyPr wrap="square">
            <a:noAutofit/>
          </a:bodyPr>
          <a:lstStyle/>
          <a:p>
            <a:r>
              <a:rPr lang="en-US" dirty="0">
                <a:latin typeface="Huawei Sans" panose="020C0503030203020204" pitchFamily="34" charset="0"/>
              </a:rPr>
              <a:t>Static LSP Configuration Example - Checking the Configuration</a:t>
            </a:r>
          </a:p>
        </p:txBody>
      </p:sp>
      <p:sp>
        <p:nvSpPr>
          <p:cNvPr id="7" name="文本框 6">
            <a:extLst>
              <a:ext uri="{FF2B5EF4-FFF2-40B4-BE49-F238E27FC236}">
                <a16:creationId xmlns:a16="http://schemas.microsoft.com/office/drawing/2014/main" xmlns="" id="{7B785A75-A9ED-43DB-AC85-C8785E732ED7}"/>
              </a:ext>
            </a:extLst>
          </p:cNvPr>
          <p:cNvSpPr txBox="1"/>
          <p:nvPr/>
        </p:nvSpPr>
        <p:spPr>
          <a:xfrm>
            <a:off x="593771" y="1494255"/>
            <a:ext cx="5063104" cy="1785104"/>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[R1]display mpls lsp </a:t>
            </a:r>
          </a:p>
          <a:p>
            <a:pPr fontAlgn="ctr">
              <a:lnSpc>
                <a:spcPts val="2200"/>
              </a:lnSpc>
            </a:pPr>
            <a:r>
              <a:rPr lang="en-US" dirty="0">
                <a:latin typeface="Huawei Sans" panose="020C0503030203020204" pitchFamily="34" charset="0"/>
              </a:rPr>
              <a:t>---------------------------------------------------------------------</a:t>
            </a:r>
          </a:p>
          <a:p>
            <a:pPr fontAlgn="ctr">
              <a:lnSpc>
                <a:spcPts val="2200"/>
              </a:lnSpc>
            </a:pPr>
            <a:r>
              <a:rPr lang="en-US" dirty="0">
                <a:latin typeface="Huawei Sans" panose="020C0503030203020204" pitchFamily="34" charset="0"/>
              </a:rPr>
              <a:t>                 LSP Information: STATIC LSP</a:t>
            </a:r>
          </a:p>
          <a:p>
            <a:pPr fontAlgn="ctr">
              <a:lnSpc>
                <a:spcPts val="2200"/>
              </a:lnSpc>
            </a:pPr>
            <a:r>
              <a:rPr lang="en-US" dirty="0">
                <a:latin typeface="Huawei Sans" panose="020C0503030203020204" pitchFamily="34" charset="0"/>
              </a:rPr>
              <a:t>---------------------------------------------------------------------</a:t>
            </a:r>
          </a:p>
          <a:p>
            <a:pPr fontAlgn="ctr">
              <a:lnSpc>
                <a:spcPts val="2200"/>
              </a:lnSpc>
            </a:pPr>
            <a:r>
              <a:rPr lang="en-US" dirty="0">
                <a:latin typeface="Huawei Sans" panose="020C0503030203020204" pitchFamily="34" charset="0"/>
              </a:rPr>
              <a:t>FEC                  In/Out Label    In/Out IF         Vrf Name       </a:t>
            </a:r>
          </a:p>
          <a:p>
            <a:pPr fontAlgn="ctr">
              <a:lnSpc>
                <a:spcPts val="2200"/>
              </a:lnSpc>
            </a:pPr>
            <a:r>
              <a:rPr lang="en-US" dirty="0">
                <a:latin typeface="Huawei Sans" panose="020C0503030203020204" pitchFamily="34" charset="0"/>
              </a:rPr>
              <a:t>3.3.3.0/24         NULL/200        -/GE0/0/0 </a:t>
            </a:r>
          </a:p>
        </p:txBody>
      </p:sp>
      <p:sp>
        <p:nvSpPr>
          <p:cNvPr id="8" name="文本框 7">
            <a:extLst>
              <a:ext uri="{FF2B5EF4-FFF2-40B4-BE49-F238E27FC236}">
                <a16:creationId xmlns:a16="http://schemas.microsoft.com/office/drawing/2014/main" xmlns="" id="{7B785A75-A9ED-43DB-AC85-C8785E732ED7}"/>
              </a:ext>
            </a:extLst>
          </p:cNvPr>
          <p:cNvSpPr txBox="1"/>
          <p:nvPr/>
        </p:nvSpPr>
        <p:spPr>
          <a:xfrm>
            <a:off x="593771" y="4061134"/>
            <a:ext cx="5063104" cy="1785104"/>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[R3]display mpls lsp </a:t>
            </a:r>
          </a:p>
          <a:p>
            <a:pPr fontAlgn="ctr">
              <a:lnSpc>
                <a:spcPts val="2200"/>
              </a:lnSpc>
            </a:pPr>
            <a:r>
              <a:rPr lang="en-US" dirty="0">
                <a:latin typeface="Huawei Sans" panose="020C0503030203020204" pitchFamily="34" charset="0"/>
              </a:rPr>
              <a:t>---------------------------------------------------------------------</a:t>
            </a:r>
          </a:p>
          <a:p>
            <a:pPr fontAlgn="ctr">
              <a:lnSpc>
                <a:spcPts val="2200"/>
              </a:lnSpc>
            </a:pPr>
            <a:r>
              <a:rPr lang="en-US" dirty="0">
                <a:latin typeface="Huawei Sans" panose="020C0503030203020204" pitchFamily="34" charset="0"/>
              </a:rPr>
              <a:t>                 LSP Information: STATIC LSP</a:t>
            </a:r>
          </a:p>
          <a:p>
            <a:pPr fontAlgn="ctr">
              <a:lnSpc>
                <a:spcPts val="2200"/>
              </a:lnSpc>
            </a:pPr>
            <a:r>
              <a:rPr lang="en-US" dirty="0">
                <a:latin typeface="Huawei Sans" panose="020C0503030203020204" pitchFamily="34" charset="0"/>
              </a:rPr>
              <a:t>---------------------------------------------------------------------</a:t>
            </a:r>
          </a:p>
          <a:p>
            <a:pPr fontAlgn="ctr">
              <a:lnSpc>
                <a:spcPts val="2200"/>
              </a:lnSpc>
            </a:pPr>
            <a:r>
              <a:rPr lang="en-US" dirty="0">
                <a:latin typeface="Huawei Sans" panose="020C0503030203020204" pitchFamily="34" charset="0"/>
              </a:rPr>
              <a:t>FEC                  In/Out Label    In/Out IF         Vrf Name       </a:t>
            </a:r>
          </a:p>
          <a:p>
            <a:pPr fontAlgn="ctr">
              <a:lnSpc>
                <a:spcPts val="2200"/>
              </a:lnSpc>
            </a:pPr>
            <a:r>
              <a:rPr lang="en-US" dirty="0">
                <a:latin typeface="Huawei Sans" panose="020C0503030203020204" pitchFamily="34" charset="0"/>
              </a:rPr>
              <a:t>3.3.3.0/24         300/NULL        GE0/0/0/- </a:t>
            </a:r>
          </a:p>
        </p:txBody>
      </p:sp>
      <p:sp>
        <p:nvSpPr>
          <p:cNvPr id="13" name="文本框 12">
            <a:extLst>
              <a:ext uri="{FF2B5EF4-FFF2-40B4-BE49-F238E27FC236}">
                <a16:creationId xmlns:a16="http://schemas.microsoft.com/office/drawing/2014/main" xmlns="" id="{7B785A75-A9ED-43DB-AC85-C8785E732ED7}"/>
              </a:ext>
            </a:extLst>
          </p:cNvPr>
          <p:cNvSpPr txBox="1"/>
          <p:nvPr/>
        </p:nvSpPr>
        <p:spPr>
          <a:xfrm>
            <a:off x="6358834" y="1438565"/>
            <a:ext cx="5063104" cy="1785104"/>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ts val="2200"/>
              </a:lnSpc>
            </a:pPr>
            <a:r>
              <a:rPr lang="en-US" dirty="0">
                <a:latin typeface="Huawei Sans" panose="020C0503030203020204" pitchFamily="34" charset="0"/>
              </a:rPr>
              <a:t>[R2]display mpls lsp </a:t>
            </a:r>
          </a:p>
          <a:p>
            <a:pPr fontAlgn="ctr">
              <a:lnSpc>
                <a:spcPts val="2200"/>
              </a:lnSpc>
            </a:pPr>
            <a:r>
              <a:rPr lang="en-US" dirty="0">
                <a:latin typeface="Huawei Sans" panose="020C0503030203020204" pitchFamily="34" charset="0"/>
              </a:rPr>
              <a:t>---------------------------------------------------------------------</a:t>
            </a:r>
          </a:p>
          <a:p>
            <a:pPr fontAlgn="ctr">
              <a:lnSpc>
                <a:spcPts val="2200"/>
              </a:lnSpc>
            </a:pPr>
            <a:r>
              <a:rPr lang="en-US" dirty="0">
                <a:latin typeface="Huawei Sans" panose="020C0503030203020204" pitchFamily="34" charset="0"/>
              </a:rPr>
              <a:t>                 LSP Information: STATIC LSP</a:t>
            </a:r>
          </a:p>
          <a:p>
            <a:pPr fontAlgn="ctr">
              <a:lnSpc>
                <a:spcPts val="2200"/>
              </a:lnSpc>
            </a:pPr>
            <a:r>
              <a:rPr lang="en-US" dirty="0">
                <a:latin typeface="Huawei Sans" panose="020C0503030203020204" pitchFamily="34" charset="0"/>
              </a:rPr>
              <a:t>---------------------------------------------------------------------</a:t>
            </a:r>
          </a:p>
          <a:p>
            <a:pPr fontAlgn="ctr">
              <a:lnSpc>
                <a:spcPts val="2200"/>
              </a:lnSpc>
            </a:pPr>
            <a:r>
              <a:rPr lang="en-US" dirty="0">
                <a:latin typeface="Huawei Sans" panose="020C0503030203020204" pitchFamily="34" charset="0"/>
              </a:rPr>
              <a:t>FEC                  In/Out Label    In/Out IF         Vrf Name       </a:t>
            </a:r>
          </a:p>
          <a:p>
            <a:pPr fontAlgn="ctr">
              <a:lnSpc>
                <a:spcPts val="2200"/>
              </a:lnSpc>
            </a:pPr>
            <a:r>
              <a:rPr lang="en-US" dirty="0">
                <a:latin typeface="Huawei Sans" panose="020C0503030203020204" pitchFamily="34" charset="0"/>
              </a:rPr>
              <a:t>3.3.3.0/24         200/300        GE0/0/0/GE0/0/1 </a:t>
            </a:r>
          </a:p>
        </p:txBody>
      </p:sp>
      <p:grpSp>
        <p:nvGrpSpPr>
          <p:cNvPr id="4" name="组合 3"/>
          <p:cNvGrpSpPr/>
          <p:nvPr/>
        </p:nvGrpSpPr>
        <p:grpSpPr>
          <a:xfrm>
            <a:off x="7053306" y="4215832"/>
            <a:ext cx="3974934" cy="1829720"/>
            <a:chOff x="7112166" y="4319621"/>
            <a:chExt cx="3974934" cy="1829720"/>
          </a:xfrm>
        </p:grpSpPr>
        <p:sp>
          <p:nvSpPr>
            <p:cNvPr id="14" name="矩形 13"/>
            <p:cNvSpPr/>
            <p:nvPr/>
          </p:nvSpPr>
          <p:spPr>
            <a:xfrm>
              <a:off x="7112166" y="4319621"/>
              <a:ext cx="3974934" cy="1829720"/>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 name="文本框 2"/>
            <p:cNvSpPr txBox="1"/>
            <p:nvPr/>
          </p:nvSpPr>
          <p:spPr>
            <a:xfrm>
              <a:off x="7141596" y="4332733"/>
              <a:ext cx="3916074" cy="1323439"/>
            </a:xfrm>
            <a:prstGeom prst="rect">
              <a:avLst/>
            </a:prstGeom>
            <a:noFill/>
          </p:spPr>
          <p:txBody>
            <a:bodyPr wrap="square" rtlCol="0">
              <a:noAutofit/>
            </a:bodyPr>
            <a:lstStyle/>
            <a:p>
              <a:pPr fontAlgn="ctr"/>
              <a:r>
                <a:rPr lang="en-US" sz="1400" dirty="0">
                  <a:latin typeface="Huawei Sans" panose="020C0503030203020204" pitchFamily="34" charset="0"/>
                </a:rPr>
                <a:t>The ping test from the host on the 1.1.1.0/24 network segment to the host on the 3.3.3.0/24 network segment is successful.</a:t>
              </a:r>
            </a:p>
            <a:p>
              <a:pPr fontAlgn="ctr"/>
              <a:endParaRPr lang="en-US" altLang="zh-CN" sz="1400" dirty="0" smtClean="0">
                <a:latin typeface="Huawei Sans" panose="020C0503030203020204" pitchFamily="34" charset="0"/>
              </a:endParaRPr>
            </a:p>
            <a:p>
              <a:pPr fontAlgn="ctr"/>
              <a:r>
                <a:rPr lang="en-US" sz="1400" dirty="0">
                  <a:latin typeface="Huawei Sans" panose="020C0503030203020204" pitchFamily="34" charset="0"/>
                </a:rPr>
                <a:t>Why can bidirectional communication be implemented when only a unidirectional static LSP from 1.1.1.0/24 to 3.3.3.0/24 is configured?</a:t>
              </a:r>
            </a:p>
          </p:txBody>
        </p:sp>
      </p:grpSp>
    </p:spTree>
    <p:extLst>
      <p:ext uri="{BB962C8B-B14F-4D97-AF65-F5344CB8AC3E}">
        <p14:creationId xmlns:p14="http://schemas.microsoft.com/office/powerpoint/2010/main" val="7059034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221861"/>
            <a:ext cx="8991501" cy="640800"/>
          </a:xfrm>
        </p:spPr>
        <p:txBody>
          <a:bodyPr wrap="square">
            <a:noAutofit/>
          </a:bodyPr>
          <a:lstStyle/>
          <a:p>
            <a:r>
              <a:rPr lang="en-US" dirty="0">
                <a:latin typeface="Huawei Sans" panose="020C0503030203020204" pitchFamily="34" charset="0"/>
              </a:rPr>
              <a:t>Static LSP Configuration Example - Packet Header Obtaining Analysis</a:t>
            </a:r>
          </a:p>
        </p:txBody>
      </p:sp>
      <p:grpSp>
        <p:nvGrpSpPr>
          <p:cNvPr id="14" name="组合 13"/>
          <p:cNvGrpSpPr/>
          <p:nvPr/>
        </p:nvGrpSpPr>
        <p:grpSpPr>
          <a:xfrm>
            <a:off x="557166" y="1343576"/>
            <a:ext cx="7493220" cy="4818548"/>
            <a:chOff x="446086" y="1339912"/>
            <a:chExt cx="7493220" cy="4818548"/>
          </a:xfrm>
        </p:grpSpPr>
        <p:sp>
          <p:nvSpPr>
            <p:cNvPr id="10" name="矩形 9"/>
            <p:cNvSpPr/>
            <p:nvPr/>
          </p:nvSpPr>
          <p:spPr>
            <a:xfrm>
              <a:off x="446087" y="1339912"/>
              <a:ext cx="7462421" cy="1807123"/>
            </a:xfrm>
            <a:prstGeom prst="rect">
              <a:avLst/>
            </a:prstGeom>
            <a:solidFill>
              <a:schemeClr val="bg1"/>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7" name="组合 6"/>
            <p:cNvGrpSpPr/>
            <p:nvPr/>
          </p:nvGrpSpPr>
          <p:grpSpPr>
            <a:xfrm>
              <a:off x="574292" y="4965499"/>
              <a:ext cx="6488425" cy="1192961"/>
              <a:chOff x="7112166" y="4319621"/>
              <a:chExt cx="3729008" cy="1726337"/>
            </a:xfrm>
          </p:grpSpPr>
          <p:sp>
            <p:nvSpPr>
              <p:cNvPr id="8" name="矩形 7"/>
              <p:cNvSpPr/>
              <p:nvPr/>
            </p:nvSpPr>
            <p:spPr>
              <a:xfrm>
                <a:off x="7112166" y="4319621"/>
                <a:ext cx="3729008" cy="1726337"/>
              </a:xfrm>
              <a:prstGeom prst="rect">
                <a:avLst/>
              </a:prstGeom>
              <a:solidFill>
                <a:schemeClr val="bg1"/>
              </a:solidFill>
              <a:ln w="6350">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 name="文本框 8"/>
              <p:cNvSpPr txBox="1"/>
              <p:nvPr/>
            </p:nvSpPr>
            <p:spPr>
              <a:xfrm>
                <a:off x="7136178" y="4352567"/>
                <a:ext cx="3699578" cy="1323439"/>
              </a:xfrm>
              <a:prstGeom prst="rect">
                <a:avLst/>
              </a:prstGeom>
              <a:noFill/>
            </p:spPr>
            <p:txBody>
              <a:bodyPr wrap="square" rtlCol="0">
                <a:noAutofit/>
              </a:bodyPr>
              <a:lstStyle/>
              <a:p>
                <a:pPr fontAlgn="ctr"/>
                <a:r>
                  <a:rPr lang="en-US" sz="1400" dirty="0">
                    <a:latin typeface="Huawei Sans" panose="020C0503030203020204" pitchFamily="34" charset="0"/>
                  </a:rPr>
                  <a:t>According to the obtained packet information, the packets from the host on the 1.1.1.0/24 network segment to the host on the 3.3.3.0/24 network segment are forwarded based on MPLS labels.</a:t>
                </a:r>
              </a:p>
              <a:p>
                <a:pPr fontAlgn="ctr"/>
                <a:r>
                  <a:rPr lang="en-US" sz="1400" dirty="0">
                    <a:latin typeface="Huawei Sans" panose="020C0503030203020204" pitchFamily="34" charset="0"/>
                  </a:rPr>
                  <a:t>The packets from the host on the 3.3.3.0/24 network segment to the host on the 1.1.1.0/24 network segment are forwarded based on IP packet headers.</a:t>
                </a:r>
              </a:p>
            </p:txBody>
          </p:sp>
        </p:grpSp>
        <p:sp>
          <p:nvSpPr>
            <p:cNvPr id="3" name="矩形 2"/>
            <p:cNvSpPr/>
            <p:nvPr/>
          </p:nvSpPr>
          <p:spPr>
            <a:xfrm>
              <a:off x="446086" y="1366199"/>
              <a:ext cx="7340820" cy="1750672"/>
            </a:xfrm>
            <a:prstGeom prst="rect">
              <a:avLst/>
            </a:prstGeom>
          </p:spPr>
          <p:txBody>
            <a:bodyPr wrap="square">
              <a:noAutofit/>
            </a:bodyPr>
            <a:lstStyle/>
            <a:p>
              <a:pPr fontAlgn="ctr">
                <a:lnSpc>
                  <a:spcPct val="130000"/>
                </a:lnSpc>
              </a:pPr>
              <a:r>
                <a:rPr lang="en-US" sz="1200" dirty="0">
                  <a:latin typeface="Huawei Sans" panose="020C0503030203020204" pitchFamily="34" charset="0"/>
                </a:rPr>
                <a:t>No.     	Time           	Source	Destination	Protocol	Length	Info</a:t>
              </a:r>
            </a:p>
            <a:p>
              <a:pPr fontAlgn="ctr">
                <a:lnSpc>
                  <a:spcPct val="130000"/>
                </a:lnSpc>
              </a:pPr>
              <a:r>
                <a:rPr lang="en-US" sz="1200" dirty="0">
                  <a:latin typeface="Huawei Sans" panose="020C0503030203020204" pitchFamily="34" charset="0"/>
                </a:rPr>
                <a:t>5	12.109000  	1.1.1.1	3.3.3.3	ICMP	102	Echo (ping) request</a:t>
              </a:r>
            </a:p>
            <a:p>
              <a:pPr fontAlgn="ctr">
                <a:lnSpc>
                  <a:spcPct val="130000"/>
                </a:lnSpc>
              </a:pPr>
              <a:r>
                <a:rPr lang="en-US" sz="1200" dirty="0">
                  <a:latin typeface="Huawei Sans" panose="020C0503030203020204" pitchFamily="34" charset="0"/>
                </a:rPr>
                <a:t>Frame 5: 102 bytes on wire (816 bits), 102 bytes captured (816 bits) on interface 0</a:t>
              </a:r>
            </a:p>
            <a:p>
              <a:pPr fontAlgn="ctr">
                <a:lnSpc>
                  <a:spcPct val="130000"/>
                </a:lnSpc>
              </a:pPr>
              <a:r>
                <a:rPr lang="en-US" sz="1200" dirty="0">
                  <a:latin typeface="Huawei Sans" panose="020C0503030203020204" pitchFamily="34" charset="0"/>
                </a:rPr>
                <a:t>Ethernet II, Src: HuaweiTe_b1:15:3e (00:e0:fc:b1:15:3e), Dst: HuaweiTe_49:20:bb (00:e0:fc:49:20:bb)</a:t>
              </a:r>
            </a:p>
            <a:p>
              <a:pPr fontAlgn="ctr">
                <a:lnSpc>
                  <a:spcPct val="130000"/>
                </a:lnSpc>
              </a:pPr>
              <a:r>
                <a:rPr lang="en-US" sz="1200" dirty="0">
                  <a:latin typeface="Huawei Sans" panose="020C0503030203020204" pitchFamily="34" charset="0"/>
                </a:rPr>
                <a:t>MultiProtocol Label Switching Header, Label: 300, Exp: 0, S: 1, TTL: 254</a:t>
              </a:r>
            </a:p>
            <a:p>
              <a:pPr fontAlgn="ctr">
                <a:lnSpc>
                  <a:spcPct val="130000"/>
                </a:lnSpc>
              </a:pPr>
              <a:r>
                <a:rPr lang="en-US" sz="1200" dirty="0">
                  <a:latin typeface="Huawei Sans" panose="020C0503030203020204" pitchFamily="34" charset="0"/>
                </a:rPr>
                <a:t>Internet Protocol Version 4, Src: 1.1.1.1, Dst: 3.3.3.3</a:t>
              </a:r>
            </a:p>
            <a:p>
              <a:pPr fontAlgn="ctr">
                <a:lnSpc>
                  <a:spcPct val="130000"/>
                </a:lnSpc>
              </a:pPr>
              <a:r>
                <a:rPr lang="en-US" sz="1200" dirty="0">
                  <a:latin typeface="Huawei Sans" panose="020C0503030203020204" pitchFamily="34" charset="0"/>
                </a:rPr>
                <a:t>Internet Control Message Protocol</a:t>
              </a:r>
            </a:p>
          </p:txBody>
        </p:sp>
        <p:sp>
          <p:nvSpPr>
            <p:cNvPr id="6" name="圆角矩形 5"/>
            <p:cNvSpPr/>
            <p:nvPr/>
          </p:nvSpPr>
          <p:spPr>
            <a:xfrm>
              <a:off x="446088" y="2360748"/>
              <a:ext cx="5126942" cy="252188"/>
            </a:xfrm>
            <a:prstGeom prst="roundRect">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1" name="矩形 10"/>
            <p:cNvSpPr/>
            <p:nvPr/>
          </p:nvSpPr>
          <p:spPr>
            <a:xfrm>
              <a:off x="476885" y="3276760"/>
              <a:ext cx="7462421" cy="1559014"/>
            </a:xfrm>
            <a:prstGeom prst="rect">
              <a:avLst/>
            </a:prstGeom>
            <a:solidFill>
              <a:schemeClr val="bg1"/>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 name="矩形 11"/>
            <p:cNvSpPr/>
            <p:nvPr/>
          </p:nvSpPr>
          <p:spPr>
            <a:xfrm>
              <a:off x="476884" y="3303046"/>
              <a:ext cx="7340820" cy="1532727"/>
            </a:xfrm>
            <a:prstGeom prst="rect">
              <a:avLst/>
            </a:prstGeom>
          </p:spPr>
          <p:txBody>
            <a:bodyPr wrap="square">
              <a:noAutofit/>
            </a:bodyPr>
            <a:lstStyle/>
            <a:p>
              <a:pPr fontAlgn="ctr">
                <a:lnSpc>
                  <a:spcPct val="130000"/>
                </a:lnSpc>
              </a:pPr>
              <a:r>
                <a:rPr lang="en-US" sz="1200" dirty="0">
                  <a:latin typeface="Huawei Sans" panose="020C0503030203020204" pitchFamily="34" charset="0"/>
                </a:rPr>
                <a:t>No.	Time	Source	Destination	Protocol	Length	Info</a:t>
              </a:r>
            </a:p>
            <a:p>
              <a:pPr fontAlgn="ctr">
                <a:lnSpc>
                  <a:spcPct val="130000"/>
                </a:lnSpc>
              </a:pPr>
              <a:r>
                <a:rPr lang="en-US" sz="1200" dirty="0">
                  <a:latin typeface="Huawei Sans" panose="020C0503030203020204" pitchFamily="34" charset="0"/>
                </a:rPr>
                <a:t>6	12.141000	3.3.3.3	1.1.1.1	ICMP	98	Echo (ping) reply</a:t>
              </a:r>
            </a:p>
            <a:p>
              <a:pPr fontAlgn="ctr">
                <a:lnSpc>
                  <a:spcPct val="130000"/>
                </a:lnSpc>
              </a:pPr>
              <a:r>
                <a:rPr lang="en-US" sz="1200" dirty="0">
                  <a:latin typeface="Huawei Sans" panose="020C0503030203020204" pitchFamily="34" charset="0"/>
                </a:rPr>
                <a:t>Frame 6: 98 bytes on wire (784 bits), 98 bytes captured (784 bits) on interface 0</a:t>
              </a:r>
            </a:p>
            <a:p>
              <a:pPr fontAlgn="ctr">
                <a:lnSpc>
                  <a:spcPct val="130000"/>
                </a:lnSpc>
              </a:pPr>
              <a:r>
                <a:rPr lang="en-US" sz="1200" dirty="0">
                  <a:latin typeface="Huawei Sans" panose="020C0503030203020204" pitchFamily="34" charset="0"/>
                </a:rPr>
                <a:t>Ethernet II, Src: HuaweiTe_49:20:bb (00:e0:fc:49:20:bb), Dst: HuaweiTe_b1:15:3e (00:e0:fc:b1:15:3e)</a:t>
              </a:r>
            </a:p>
            <a:p>
              <a:pPr fontAlgn="ctr">
                <a:lnSpc>
                  <a:spcPct val="130000"/>
                </a:lnSpc>
              </a:pPr>
              <a:r>
                <a:rPr lang="en-US" sz="1200" dirty="0">
                  <a:latin typeface="Huawei Sans" panose="020C0503030203020204" pitchFamily="34" charset="0"/>
                </a:rPr>
                <a:t>Internet Protocol Version 4, Src: 3.3.3.3, Dst: 1.1.1.1</a:t>
              </a:r>
            </a:p>
            <a:p>
              <a:pPr fontAlgn="ctr">
                <a:lnSpc>
                  <a:spcPct val="130000"/>
                </a:lnSpc>
              </a:pPr>
              <a:r>
                <a:rPr lang="en-US" sz="1200" dirty="0">
                  <a:latin typeface="Huawei Sans" panose="020C0503030203020204" pitchFamily="34" charset="0"/>
                </a:rPr>
                <a:t>Internet Control Message Protocol</a:t>
              </a:r>
            </a:p>
          </p:txBody>
        </p:sp>
        <p:sp>
          <p:nvSpPr>
            <p:cNvPr id="13" name="圆角矩形 12"/>
            <p:cNvSpPr/>
            <p:nvPr/>
          </p:nvSpPr>
          <p:spPr>
            <a:xfrm>
              <a:off x="476886" y="4297595"/>
              <a:ext cx="5126942" cy="252188"/>
            </a:xfrm>
            <a:prstGeom prst="roundRect">
              <a:avLst/>
            </a:pr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spTree>
    <p:extLst>
      <p:ext uri="{BB962C8B-B14F-4D97-AF65-F5344CB8AC3E}">
        <p14:creationId xmlns:p14="http://schemas.microsoft.com/office/powerpoint/2010/main" val="29837001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(Multi-</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A</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nswer) </a:t>
            </a:r>
            <a:r>
              <a:rPr lang="en-US" dirty="0">
                <a:latin typeface="Huawei Sans" panose="020C0503030203020204" pitchFamily="34" charset="0"/>
                <a:ea typeface="方正兰亭黑简体" panose="02000000000000000000" pitchFamily="2" charset="-122"/>
                <a:sym typeface="Huawei Sans" panose="020C0503030203020204" pitchFamily="34" charset="0"/>
              </a:rPr>
              <a:t>Which of the following statements about an MPLS header are correct?</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An MPLS header is 32 bits long.</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The value of the Label field in an MPLS header ranges from 0 to 65535.</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MPLS can implement multi-layer MPLS header nesting.</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The max_hop field in an MPLS header can be used to prevent labeled packets from being infinitely forwarded.</a:t>
            </a:r>
          </a:p>
          <a:p>
            <a:pPr marL="404813" indent="-404813"/>
            <a:r>
              <a:rPr lang="en-US" dirty="0">
                <a:latin typeface="Huawei Sans" panose="020C0503030203020204" pitchFamily="34" charset="0"/>
                <a:ea typeface="方正兰亭黑简体" panose="02000000000000000000" pitchFamily="2" charset="-122"/>
                <a:sym typeface="Huawei Sans" panose="020C0503030203020204" pitchFamily="34" charset="0"/>
              </a:rPr>
              <a:t>(</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Single-Answer) </a:t>
            </a:r>
            <a:r>
              <a:rPr lang="en-US" dirty="0">
                <a:latin typeface="Huawei Sans" panose="020C0503030203020204" pitchFamily="34" charset="0"/>
                <a:ea typeface="方正兰亭黑简体" panose="02000000000000000000" pitchFamily="2" charset="-122"/>
                <a:sym typeface="Huawei Sans" panose="020C0503030203020204" pitchFamily="34" charset="0"/>
              </a:rPr>
              <a:t>The values of the incoming and the outgoing label both range from 16 to 1023 for a static LSP to be configured on a transit LSR. </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True</a:t>
            </a:r>
          </a:p>
          <a:p>
            <a:pPr marL="744376" lvl="1" indent="-342900">
              <a:buFont typeface="+mj-lt"/>
              <a:buAutoNum type="alphaUcPeriod"/>
            </a:pPr>
            <a:r>
              <a:rPr lang="en-US" dirty="0">
                <a:latin typeface="Huawei Sans" panose="020C0503030203020204" pitchFamily="34" charset="0"/>
                <a:ea typeface="方正兰亭黑简体" panose="02000000000000000000" pitchFamily="2" charset="-122"/>
                <a:sym typeface="Huawei Sans" panose="020C0503030203020204" pitchFamily="34" charset="0"/>
              </a:rPr>
              <a:t>False</a:t>
            </a:r>
          </a:p>
          <a:p>
            <a:pPr marL="744376" lvl="1" indent="-342900">
              <a:buFont typeface="+mj-lt"/>
              <a:buAutoNum type="alphaUcPeriod"/>
            </a:pP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519254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wrap="square">
            <a:noAutofit/>
          </a:bodyPr>
          <a:lstStyle/>
          <a:p>
            <a:pPr algn="l"/>
            <a:r>
              <a:rPr lang="en-US" sz="2000" dirty="0">
                <a:latin typeface="Huawei Sans" panose="020C0503030203020204" pitchFamily="34" charset="0"/>
              </a:rPr>
              <a:t>MPLS was originally proposed to solve the problem of low forwarding speed of traditional IP routers. MPLS implements fast forwarding through label headers.</a:t>
            </a:r>
          </a:p>
          <a:p>
            <a:pPr algn="l"/>
            <a:r>
              <a:rPr lang="en-US" sz="2000" dirty="0">
                <a:latin typeface="Huawei Sans" panose="020C0503030203020204" pitchFamily="34" charset="0"/>
              </a:rPr>
              <a:t>An MPLS label is a short and fixed-length identifier that has only local significance. It is used to uniquely identify the FEC to which a packet belongs. Label operations on an LSR include push, swap, and pop.</a:t>
            </a:r>
          </a:p>
          <a:p>
            <a:pPr algn="l"/>
            <a:r>
              <a:rPr lang="en-US" sz="2000" dirty="0">
                <a:latin typeface="Huawei Sans" panose="020C0503030203020204" pitchFamily="34" charset="0"/>
              </a:rPr>
              <a:t>MPLS consists of the control plane and data plane. The control plane transmits routing information and distributes labels, and the data plane forwards data.</a:t>
            </a:r>
          </a:p>
          <a:p>
            <a:pPr algn="l"/>
            <a:r>
              <a:rPr lang="en-US" sz="2000" dirty="0">
                <a:latin typeface="Huawei Sans" panose="020C0503030203020204" pitchFamily="34" charset="0"/>
              </a:rPr>
              <a:t>With the development of technologies, the advantage of MPLS in the data forwarding speed is weakened gradually, but MPLS is widely used in the VPN area due to its pros.</a:t>
            </a:r>
          </a:p>
          <a:p>
            <a:pPr algn="l"/>
            <a:endParaRPr lang="zh-CN" altLang="en-US" sz="20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22610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1"/>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On completion of this course, you will be able to:</a:t>
            </a:r>
          </a:p>
          <a:p>
            <a:pPr lvl="1"/>
            <a:r>
              <a:rPr lang="en-US" dirty="0">
                <a:latin typeface="Huawei Sans" panose="020C0503030203020204" pitchFamily="34" charset="0"/>
                <a:ea typeface="方正兰亭黑简体" panose="02000000000000000000" pitchFamily="2" charset="-122"/>
                <a:sym typeface="Huawei Sans" panose="020C0503030203020204" pitchFamily="34" charset="0"/>
              </a:rPr>
              <a:t>Understand basic MPLS concepts and terms.</a:t>
            </a:r>
          </a:p>
          <a:p>
            <a:pPr lvl="1"/>
            <a:r>
              <a:rPr lang="en-US" dirty="0">
                <a:latin typeface="Huawei Sans" panose="020C0503030203020204" pitchFamily="34" charset="0"/>
                <a:ea typeface="方正兰亭黑简体" panose="02000000000000000000" pitchFamily="2" charset="-122"/>
                <a:sym typeface="Huawei Sans" panose="020C0503030203020204" pitchFamily="34" charset="0"/>
              </a:rPr>
              <a:t>Understand the principles of MPLS.</a:t>
            </a:r>
          </a:p>
          <a:p>
            <a:pPr lvl="1"/>
            <a:r>
              <a:rPr lang="en-US" dirty="0">
                <a:latin typeface="Huawei Sans" panose="020C0503030203020204" pitchFamily="34" charset="0"/>
                <a:ea typeface="方正兰亭黑简体" panose="02000000000000000000" pitchFamily="2" charset="-122"/>
                <a:sym typeface="Huawei Sans" panose="020C0503030203020204" pitchFamily="34" charset="0"/>
              </a:rPr>
              <a:t>Configure static LSPs.</a:t>
            </a:r>
          </a:p>
          <a:p>
            <a:pPr lvl="1"/>
            <a:r>
              <a:rPr lang="en-US" dirty="0">
                <a:latin typeface="Huawei Sans" panose="020C0503030203020204" pitchFamily="34" charset="0"/>
                <a:ea typeface="方正兰亭黑简体" panose="02000000000000000000" pitchFamily="2" charset="-122"/>
                <a:sym typeface="Huawei Sans" panose="020C0503030203020204" pitchFamily="34" charset="0"/>
              </a:rPr>
              <a:t>Describe the MPLS forwarding process.</a:t>
            </a:r>
          </a:p>
          <a:p>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340779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928254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b="1" dirty="0">
                <a:latin typeface="Huawei Sans" panose="020C0503030203020204" pitchFamily="34" charset="0"/>
                <a:ea typeface="方正兰亭黑简体" panose="02000000000000000000" pitchFamily="2" charset="-122"/>
                <a:sym typeface="Huawei Sans" panose="020C0503030203020204" pitchFamily="34" charset="0"/>
              </a:rPr>
              <a:t>MPLS Basics</a:t>
            </a:r>
          </a:p>
          <a:p>
            <a:pPr marL="801688" lvl="1" indent="-330200">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MPLS Overview</a:t>
            </a:r>
          </a:p>
          <a:p>
            <a:pPr marL="801688" lvl="1" indent="-330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Terms</a:t>
            </a:r>
          </a:p>
          <a:p>
            <a:pPr marL="801688" lvl="1" indent="-330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Labels</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Forwarding</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Static LSP Configuration</a:t>
            </a:r>
          </a:p>
        </p:txBody>
      </p:sp>
    </p:spTree>
    <p:extLst>
      <p:ext uri="{BB962C8B-B14F-4D97-AF65-F5344CB8AC3E}">
        <p14:creationId xmlns:p14="http://schemas.microsoft.com/office/powerpoint/2010/main" val="27262064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6260615" y="2639501"/>
            <a:ext cx="5485297" cy="1904071"/>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p:txBody>
          <a:bodyPr wrap="square">
            <a:noAutofit/>
          </a:bodyPr>
          <a:lstStyle/>
          <a:p>
            <a:pPr marL="0" indent="0" algn="l">
              <a:lnSpc>
                <a:spcPct val="100000"/>
              </a:lnSpc>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Traditional IP forwarding uses the hop-by-hop forwarding mode, in which a packet is decapsulated by all routers that receive the packet. Each router needs to obtain the network layer information and search its routing table for a route based on the longest match rule. The repeated processes of decapsulating packets, searching routing tables, and re-encapsulating the packets on routers result in low forwarding performance.</a:t>
            </a:r>
          </a:p>
          <a:p>
            <a:pPr algn="l">
              <a:lnSpc>
                <a:spcPct val="100000"/>
              </a:lnSpc>
            </a:pP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Traditional IP Routing and Forwarding</a:t>
            </a:r>
          </a:p>
        </p:txBody>
      </p:sp>
      <p:graphicFrame>
        <p:nvGraphicFramePr>
          <p:cNvPr id="136" name="表格 135"/>
          <p:cNvGraphicFramePr>
            <a:graphicFrameLocks noGrp="1"/>
          </p:cNvGraphicFramePr>
          <p:nvPr>
            <p:extLst>
              <p:ext uri="{D42A27DB-BD31-4B8C-83A1-F6EECF244321}">
                <p14:modId xmlns:p14="http://schemas.microsoft.com/office/powerpoint/2010/main" val="4169426098"/>
              </p:ext>
            </p:extLst>
          </p:nvPr>
        </p:nvGraphicFramePr>
        <p:xfrm>
          <a:off x="6340924" y="4941987"/>
          <a:ext cx="5375234" cy="1178562"/>
        </p:xfrm>
        <a:graphic>
          <a:graphicData uri="http://schemas.openxmlformats.org/drawingml/2006/table">
            <a:tbl>
              <a:tblPr/>
              <a:tblGrid>
                <a:gridCol w="1364429">
                  <a:extLst>
                    <a:ext uri="{9D8B030D-6E8A-4147-A177-3AD203B41FA5}">
                      <a16:colId xmlns:a16="http://schemas.microsoft.com/office/drawing/2014/main" xmlns="" val="20000"/>
                    </a:ext>
                  </a:extLst>
                </a:gridCol>
                <a:gridCol w="783568">
                  <a:extLst>
                    <a:ext uri="{9D8B030D-6E8A-4147-A177-3AD203B41FA5}">
                      <a16:colId xmlns:a16="http://schemas.microsoft.com/office/drawing/2014/main" xmlns="" val="20001"/>
                    </a:ext>
                  </a:extLst>
                </a:gridCol>
                <a:gridCol w="849972">
                  <a:extLst>
                    <a:ext uri="{9D8B030D-6E8A-4147-A177-3AD203B41FA5}">
                      <a16:colId xmlns:a16="http://schemas.microsoft.com/office/drawing/2014/main" xmlns="" val="20002"/>
                    </a:ext>
                  </a:extLst>
                </a:gridCol>
                <a:gridCol w="491390">
                  <a:extLst>
                    <a:ext uri="{9D8B030D-6E8A-4147-A177-3AD203B41FA5}">
                      <a16:colId xmlns:a16="http://schemas.microsoft.com/office/drawing/2014/main" xmlns="" val="20003"/>
                    </a:ext>
                  </a:extLst>
                </a:gridCol>
                <a:gridCol w="1049184">
                  <a:extLst>
                    <a:ext uri="{9D8B030D-6E8A-4147-A177-3AD203B41FA5}">
                      <a16:colId xmlns:a16="http://schemas.microsoft.com/office/drawing/2014/main" xmlns="" val="20004"/>
                    </a:ext>
                  </a:extLst>
                </a:gridCol>
                <a:gridCol w="836691">
                  <a:extLst>
                    <a:ext uri="{9D8B030D-6E8A-4147-A177-3AD203B41FA5}">
                      <a16:colId xmlns:a16="http://schemas.microsoft.com/office/drawing/2014/main" xmlns="" val="20005"/>
                    </a:ext>
                  </a:extLst>
                </a:gridCol>
              </a:tblGrid>
              <a:tr h="314961">
                <a:tc>
                  <a:txBody>
                    <a:bodyPr/>
                    <a:lstStyle/>
                    <a:p>
                      <a:pPr algn="ctr" rtl="0" fontAlgn="ctr"/>
                      <a:r>
                        <a:rPr lang="en-US" sz="1200" b="1" i="0" u="none" strike="noStrike" baseline="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Destination/Mask</a:t>
                      </a:r>
                      <a:endParaRPr lang="en-US" sz="1200" b="1" i="0" u="none" strike="noStrike" baseline="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Preference</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 Hop</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dirty="0" smtClean="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Interface</a:t>
                      </a:r>
                      <a:endParaRPr lang="en-US" sz="1200" b="1" i="0" u="none" strike="noStrike" baseline="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287867">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192.168.1.0/24</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Direct</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192.168.1.254</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GE0/0/0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1"/>
                  </a:ext>
                </a:extLst>
              </a:tr>
              <a:tr h="287867">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192.168.0.0/16</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Direct</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192.168.12.1</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GE0/0/2</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2"/>
                  </a:ext>
                </a:extLst>
              </a:tr>
              <a:tr h="287867">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0.0.0.0/0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Static</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60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192.168.12.2</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GE0/0/2</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grpSp>
        <p:nvGrpSpPr>
          <p:cNvPr id="43" name="组合 42"/>
          <p:cNvGrpSpPr/>
          <p:nvPr/>
        </p:nvGrpSpPr>
        <p:grpSpPr>
          <a:xfrm>
            <a:off x="443556" y="2747851"/>
            <a:ext cx="5966670" cy="3173442"/>
            <a:chOff x="291385" y="1246317"/>
            <a:chExt cx="5966670" cy="3173442"/>
          </a:xfrm>
        </p:grpSpPr>
        <p:grpSp>
          <p:nvGrpSpPr>
            <p:cNvPr id="33" name="组合 32"/>
            <p:cNvGrpSpPr/>
            <p:nvPr/>
          </p:nvGrpSpPr>
          <p:grpSpPr>
            <a:xfrm>
              <a:off x="438447" y="1595764"/>
              <a:ext cx="5621041" cy="2485441"/>
              <a:chOff x="438447" y="2368691"/>
              <a:chExt cx="5621041" cy="2485441"/>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23272" y="4411332"/>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33186" y="2620566"/>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70440" y="351985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140" y="3494938"/>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6088" y="351985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19488" y="3494938"/>
                <a:ext cx="540000" cy="442800"/>
              </a:xfrm>
              <a:prstGeom prst="rect">
                <a:avLst/>
              </a:prstGeom>
            </p:spPr>
          </p:pic>
          <p:cxnSp>
            <p:nvCxnSpPr>
              <p:cNvPr id="11" name="直接连接符 10"/>
              <p:cNvCxnSpPr>
                <a:stCxn id="6" idx="1"/>
                <a:endCxn id="8" idx="3"/>
              </p:cNvCxnSpPr>
              <p:nvPr/>
            </p:nvCxnSpPr>
            <p:spPr>
              <a:xfrm flipH="1">
                <a:off x="986088" y="3741254"/>
                <a:ext cx="68435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5" idx="1"/>
                <a:endCxn id="6" idx="0"/>
              </p:cNvCxnSpPr>
              <p:nvPr/>
            </p:nvCxnSpPr>
            <p:spPr>
              <a:xfrm flipH="1">
                <a:off x="1940440" y="2841966"/>
                <a:ext cx="992746" cy="6778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2"/>
                <a:endCxn id="4" idx="1"/>
              </p:cNvCxnSpPr>
              <p:nvPr/>
            </p:nvCxnSpPr>
            <p:spPr>
              <a:xfrm>
                <a:off x="1940440" y="3962654"/>
                <a:ext cx="982832" cy="67007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7" idx="0"/>
              </p:cNvCxnSpPr>
              <p:nvPr/>
            </p:nvCxnSpPr>
            <p:spPr>
              <a:xfrm>
                <a:off x="3473186" y="2841966"/>
                <a:ext cx="1003954" cy="652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3"/>
                <a:endCxn id="7" idx="2"/>
              </p:cNvCxnSpPr>
              <p:nvPr/>
            </p:nvCxnSpPr>
            <p:spPr>
              <a:xfrm flipV="1">
                <a:off x="3463272" y="3937738"/>
                <a:ext cx="1013868" cy="694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3"/>
                <a:endCxn id="9" idx="1"/>
              </p:cNvCxnSpPr>
              <p:nvPr/>
            </p:nvCxnSpPr>
            <p:spPr>
              <a:xfrm>
                <a:off x="4747140" y="3716338"/>
                <a:ext cx="77234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5" name="图片 24" descr="PC.png"/>
              <p:cNvPicPr>
                <a:picLocks noChangeAspect="1"/>
              </p:cNvPicPr>
              <p:nvPr/>
            </p:nvPicPr>
            <p:blipFill>
              <a:blip r:embed="rId4" cstate="print"/>
              <a:stretch>
                <a:fillRect/>
              </a:stretch>
            </p:blipFill>
            <p:spPr>
              <a:xfrm>
                <a:off x="438447" y="2368691"/>
                <a:ext cx="539063" cy="414000"/>
              </a:xfrm>
              <a:prstGeom prst="rect">
                <a:avLst/>
              </a:prstGeom>
            </p:spPr>
          </p:pic>
          <p:pic>
            <p:nvPicPr>
              <p:cNvPr id="26" name="图片 25" descr="PC.png"/>
              <p:cNvPicPr>
                <a:picLocks noChangeAspect="1"/>
              </p:cNvPicPr>
              <p:nvPr/>
            </p:nvPicPr>
            <p:blipFill>
              <a:blip r:embed="rId4" cstate="print"/>
              <a:stretch>
                <a:fillRect/>
              </a:stretch>
            </p:blipFill>
            <p:spPr>
              <a:xfrm>
                <a:off x="5519488" y="2375654"/>
                <a:ext cx="539063" cy="414000"/>
              </a:xfrm>
              <a:prstGeom prst="rect">
                <a:avLst/>
              </a:prstGeom>
            </p:spPr>
          </p:pic>
          <p:cxnSp>
            <p:nvCxnSpPr>
              <p:cNvPr id="28" name="直接连接符 27"/>
              <p:cNvCxnSpPr>
                <a:stCxn id="25" idx="2"/>
                <a:endCxn id="8" idx="0"/>
              </p:cNvCxnSpPr>
              <p:nvPr/>
            </p:nvCxnSpPr>
            <p:spPr>
              <a:xfrm>
                <a:off x="707979" y="2782691"/>
                <a:ext cx="8109" cy="7371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6" idx="2"/>
                <a:endCxn id="9" idx="0"/>
              </p:cNvCxnSpPr>
              <p:nvPr/>
            </p:nvCxnSpPr>
            <p:spPr>
              <a:xfrm>
                <a:off x="5789020" y="2789654"/>
                <a:ext cx="468" cy="70528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509375" y="3185167"/>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6" name="文本框 35"/>
            <p:cNvSpPr txBox="1"/>
            <p:nvPr/>
          </p:nvSpPr>
          <p:spPr>
            <a:xfrm>
              <a:off x="1681896" y="3185167"/>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7" name="文本框 36"/>
            <p:cNvSpPr txBox="1"/>
            <p:nvPr/>
          </p:nvSpPr>
          <p:spPr>
            <a:xfrm>
              <a:off x="4310802" y="3173754"/>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38" name="文本框 37"/>
            <p:cNvSpPr txBox="1"/>
            <p:nvPr/>
          </p:nvSpPr>
          <p:spPr>
            <a:xfrm>
              <a:off x="5556000" y="3185167"/>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9" name="文本框 38"/>
            <p:cNvSpPr txBox="1"/>
            <p:nvPr/>
          </p:nvSpPr>
          <p:spPr>
            <a:xfrm>
              <a:off x="2969698" y="2290439"/>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40" name="文本框 39"/>
            <p:cNvSpPr txBox="1"/>
            <p:nvPr/>
          </p:nvSpPr>
          <p:spPr>
            <a:xfrm>
              <a:off x="2985017" y="4081205"/>
              <a:ext cx="436338" cy="338554"/>
            </a:xfrm>
            <a:prstGeom prst="rect">
              <a:avLst/>
            </a:prstGeom>
            <a:noFill/>
          </p:spPr>
          <p:txBody>
            <a:bodyPr wrap="square" rtlCol="0">
              <a:noAutofit/>
            </a:bodyPr>
            <a:lstStyle/>
            <a:p>
              <a:pP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1" name="文本框 40"/>
            <p:cNvSpPr txBox="1"/>
            <p:nvPr/>
          </p:nvSpPr>
          <p:spPr>
            <a:xfrm>
              <a:off x="291385" y="1246317"/>
              <a:ext cx="168689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 192.168.1.1/24</a:t>
              </a:r>
            </a:p>
          </p:txBody>
        </p:sp>
        <p:sp>
          <p:nvSpPr>
            <p:cNvPr id="42" name="文本框 41"/>
            <p:cNvSpPr txBox="1"/>
            <p:nvPr/>
          </p:nvSpPr>
          <p:spPr>
            <a:xfrm>
              <a:off x="4588476" y="1312306"/>
              <a:ext cx="166957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PC2: 192.168.2.1/24</a:t>
              </a:r>
            </a:p>
          </p:txBody>
        </p:sp>
      </p:grpSp>
      <p:cxnSp>
        <p:nvCxnSpPr>
          <p:cNvPr id="60" name="直接连接符 59">
            <a:extLst>
              <a:ext uri="{FF2B5EF4-FFF2-40B4-BE49-F238E27FC236}">
                <a16:creationId xmlns:a16="http://schemas.microsoft.com/office/drawing/2014/main" xmlns="" id="{2FB084DC-7F7C-4D00-B92D-0FB134D905C1}"/>
              </a:ext>
            </a:extLst>
          </p:cNvPr>
          <p:cNvCxnSpPr>
            <a:cxnSpLocks/>
          </p:cNvCxnSpPr>
          <p:nvPr/>
        </p:nvCxnSpPr>
        <p:spPr>
          <a:xfrm flipV="1">
            <a:off x="2039535" y="3518261"/>
            <a:ext cx="949488" cy="65144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2FB084DC-7F7C-4D00-B92D-0FB134D905C1}"/>
              </a:ext>
            </a:extLst>
          </p:cNvPr>
          <p:cNvCxnSpPr>
            <a:cxnSpLocks/>
          </p:cNvCxnSpPr>
          <p:nvPr/>
        </p:nvCxnSpPr>
        <p:spPr>
          <a:xfrm>
            <a:off x="1172160" y="4332175"/>
            <a:ext cx="631067" cy="1"/>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2FB084DC-7F7C-4D00-B92D-0FB134D905C1}"/>
              </a:ext>
            </a:extLst>
          </p:cNvPr>
          <p:cNvCxnSpPr>
            <a:cxnSpLocks/>
          </p:cNvCxnSpPr>
          <p:nvPr/>
        </p:nvCxnSpPr>
        <p:spPr>
          <a:xfrm>
            <a:off x="942976" y="3580992"/>
            <a:ext cx="575" cy="588712"/>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2FB084DC-7F7C-4D00-B92D-0FB134D905C1}"/>
              </a:ext>
            </a:extLst>
          </p:cNvPr>
          <p:cNvCxnSpPr>
            <a:cxnSpLocks/>
          </p:cNvCxnSpPr>
          <p:nvPr/>
        </p:nvCxnSpPr>
        <p:spPr>
          <a:xfrm>
            <a:off x="3696449" y="3476175"/>
            <a:ext cx="1023645" cy="673218"/>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2FB084DC-7F7C-4D00-B92D-0FB134D905C1}"/>
              </a:ext>
            </a:extLst>
          </p:cNvPr>
          <p:cNvCxnSpPr>
            <a:cxnSpLocks/>
          </p:cNvCxnSpPr>
          <p:nvPr/>
        </p:nvCxnSpPr>
        <p:spPr>
          <a:xfrm flipH="1" flipV="1">
            <a:off x="5871447" y="3591350"/>
            <a:ext cx="1" cy="566986"/>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2FB084DC-7F7C-4D00-B92D-0FB134D905C1}"/>
              </a:ext>
            </a:extLst>
          </p:cNvPr>
          <p:cNvCxnSpPr>
            <a:cxnSpLocks/>
          </p:cNvCxnSpPr>
          <p:nvPr/>
        </p:nvCxnSpPr>
        <p:spPr>
          <a:xfrm flipV="1">
            <a:off x="4930511" y="4310144"/>
            <a:ext cx="693615" cy="453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35" name="文本框 134"/>
          <p:cNvSpPr txBox="1"/>
          <p:nvPr/>
        </p:nvSpPr>
        <p:spPr>
          <a:xfrm>
            <a:off x="3078412" y="4255543"/>
            <a:ext cx="546945"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138" name="文本框 137"/>
          <p:cNvSpPr txBox="1"/>
          <p:nvPr/>
        </p:nvSpPr>
        <p:spPr>
          <a:xfrm>
            <a:off x="1085422" y="4455953"/>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139" name="文本框 138"/>
          <p:cNvSpPr txBox="1"/>
          <p:nvPr/>
        </p:nvSpPr>
        <p:spPr>
          <a:xfrm>
            <a:off x="6271287" y="4583121"/>
            <a:ext cx="3098956"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R1 routing table</a:t>
            </a:r>
          </a:p>
        </p:txBody>
      </p:sp>
      <p:sp>
        <p:nvSpPr>
          <p:cNvPr id="61" name="文本占位符 2">
            <a:extLst>
              <a:ext uri="{FF2B5EF4-FFF2-40B4-BE49-F238E27FC236}">
                <a16:creationId xmlns:a16="http://schemas.microsoft.com/office/drawing/2014/main" xmlns="" id="{C2014A18-2693-4B31-B182-541A4994E3DC}"/>
              </a:ext>
            </a:extLst>
          </p:cNvPr>
          <p:cNvSpPr txBox="1">
            <a:spLocks/>
          </p:cNvSpPr>
          <p:nvPr/>
        </p:nvSpPr>
        <p:spPr bwMode="auto">
          <a:xfrm>
            <a:off x="6350796" y="2630075"/>
            <a:ext cx="5289566" cy="19040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spcBef>
                <a:spcPts val="600"/>
              </a:spcBef>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Characteristics of traditional IP routing and forwarding:</a:t>
            </a:r>
          </a:p>
          <a:p>
            <a:pPr algn="l" fontAlgn="ctr">
              <a:lnSpc>
                <a:spcPct val="100000"/>
              </a:lnSpc>
              <a:spcBef>
                <a:spcPts val="6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All routers need to know the network-wide routes.</a:t>
            </a:r>
          </a:p>
          <a:p>
            <a:pPr algn="l" fontAlgn="ctr">
              <a:lnSpc>
                <a:spcPct val="100000"/>
              </a:lnSpc>
              <a:spcBef>
                <a:spcPts val="6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length of an IP header is not fixed, and the processing efficiency is low.</a:t>
            </a:r>
          </a:p>
          <a:p>
            <a:pPr algn="l" fontAlgn="ctr">
              <a:lnSpc>
                <a:spcPct val="100000"/>
              </a:lnSpc>
              <a:spcBef>
                <a:spcPts val="600"/>
              </a:spcBef>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Traditional IP forwarding is connectionless and cannot provide good end-to-end QoS guarantee.</a:t>
            </a:r>
          </a:p>
        </p:txBody>
      </p:sp>
      <p:graphicFrame>
        <p:nvGraphicFramePr>
          <p:cNvPr id="15" name="表格 14"/>
          <p:cNvGraphicFramePr>
            <a:graphicFrameLocks noGrp="1"/>
          </p:cNvGraphicFramePr>
          <p:nvPr>
            <p:extLst>
              <p:ext uri="{D42A27DB-BD31-4B8C-83A1-F6EECF244321}">
                <p14:modId xmlns:p14="http://schemas.microsoft.com/office/powerpoint/2010/main" val="134697006"/>
              </p:ext>
            </p:extLst>
          </p:nvPr>
        </p:nvGraphicFramePr>
        <p:xfrm>
          <a:off x="1077807" y="3667940"/>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a16="http://schemas.microsoft.com/office/drawing/2014/main" xmlns=""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a16="http://schemas.microsoft.com/office/drawing/2014/main" xmlns=""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a16="http://schemas.microsoft.com/office/drawing/2014/main" xmlns="" val="10001"/>
                  </a:ext>
                </a:extLst>
              </a:tr>
            </a:tbl>
          </a:graphicData>
        </a:graphic>
      </p:graphicFrame>
      <p:graphicFrame>
        <p:nvGraphicFramePr>
          <p:cNvPr id="62" name="表格 61"/>
          <p:cNvGraphicFramePr>
            <a:graphicFrameLocks noGrp="1"/>
          </p:cNvGraphicFramePr>
          <p:nvPr>
            <p:extLst>
              <p:ext uri="{D42A27DB-BD31-4B8C-83A1-F6EECF244321}">
                <p14:modId xmlns:p14="http://schemas.microsoft.com/office/powerpoint/2010/main" val="4149917659"/>
              </p:ext>
            </p:extLst>
          </p:nvPr>
        </p:nvGraphicFramePr>
        <p:xfrm>
          <a:off x="1897167" y="3231404"/>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a16="http://schemas.microsoft.com/office/drawing/2014/main" xmlns=""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1"/>
                  </a:ext>
                </a:extLst>
              </a:tr>
            </a:tbl>
          </a:graphicData>
        </a:graphic>
      </p:graphicFrame>
      <p:graphicFrame>
        <p:nvGraphicFramePr>
          <p:cNvPr id="63" name="表格 62"/>
          <p:cNvGraphicFramePr>
            <a:graphicFrameLocks noGrp="1"/>
          </p:cNvGraphicFramePr>
          <p:nvPr>
            <p:extLst>
              <p:ext uri="{D42A27DB-BD31-4B8C-83A1-F6EECF244321}">
                <p14:modId xmlns:p14="http://schemas.microsoft.com/office/powerpoint/2010/main" val="2743457391"/>
              </p:ext>
            </p:extLst>
          </p:nvPr>
        </p:nvGraphicFramePr>
        <p:xfrm>
          <a:off x="3021940" y="2774377"/>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a16="http://schemas.microsoft.com/office/drawing/2014/main" xmlns=""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1"/>
                  </a:ext>
                </a:extLst>
              </a:tr>
            </a:tbl>
          </a:graphicData>
        </a:graphic>
      </p:graphicFrame>
      <p:graphicFrame>
        <p:nvGraphicFramePr>
          <p:cNvPr id="66" name="表格 65"/>
          <p:cNvGraphicFramePr>
            <a:graphicFrameLocks noGrp="1"/>
          </p:cNvGraphicFramePr>
          <p:nvPr>
            <p:extLst>
              <p:ext uri="{D42A27DB-BD31-4B8C-83A1-F6EECF244321}">
                <p14:modId xmlns:p14="http://schemas.microsoft.com/office/powerpoint/2010/main" val="2352442060"/>
              </p:ext>
            </p:extLst>
          </p:nvPr>
        </p:nvGraphicFramePr>
        <p:xfrm>
          <a:off x="5076793" y="3598255"/>
          <a:ext cx="659888" cy="641516"/>
        </p:xfrm>
        <a:graphic>
          <a:graphicData uri="http://schemas.openxmlformats.org/drawingml/2006/table">
            <a:tbl>
              <a:tblPr firstRow="1" bandRow="1">
                <a:tableStyleId>{7E9639D4-E3E2-4D34-9284-5A2195B3D0D7}</a:tableStyleId>
              </a:tblPr>
              <a:tblGrid>
                <a:gridCol w="659888">
                  <a:extLst>
                    <a:ext uri="{9D8B030D-6E8A-4147-A177-3AD203B41FA5}">
                      <a16:colId xmlns:a16="http://schemas.microsoft.com/office/drawing/2014/main" xmlns=""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19050" marR="19050" marT="19050" marB="1905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19050" marR="19050" marT="19050" marB="1905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1"/>
                  </a:ext>
                </a:extLst>
              </a:tr>
            </a:tbl>
          </a:graphicData>
        </a:graphic>
      </p:graphicFrame>
      <p:graphicFrame>
        <p:nvGraphicFramePr>
          <p:cNvPr id="68" name="表格 67"/>
          <p:cNvGraphicFramePr>
            <a:graphicFrameLocks noGrp="1"/>
          </p:cNvGraphicFramePr>
          <p:nvPr>
            <p:extLst>
              <p:ext uri="{D42A27DB-BD31-4B8C-83A1-F6EECF244321}">
                <p14:modId xmlns:p14="http://schemas.microsoft.com/office/powerpoint/2010/main" val="155069846"/>
              </p:ext>
            </p:extLst>
          </p:nvPr>
        </p:nvGraphicFramePr>
        <p:xfrm>
          <a:off x="4344660" y="3306672"/>
          <a:ext cx="659888" cy="475312"/>
        </p:xfrm>
        <a:graphic>
          <a:graphicData uri="http://schemas.openxmlformats.org/drawingml/2006/table">
            <a:tbl>
              <a:tblPr firstRow="1" bandRow="1">
                <a:tableStyleId>{7E9639D4-E3E2-4D34-9284-5A2195B3D0D7}</a:tableStyleId>
              </a:tblPr>
              <a:tblGrid>
                <a:gridCol w="659888">
                  <a:extLst>
                    <a:ext uri="{9D8B030D-6E8A-4147-A177-3AD203B41FA5}">
                      <a16:colId xmlns:a16="http://schemas.microsoft.com/office/drawing/2014/main" xmlns="" val="20000"/>
                    </a:ext>
                  </a:extLst>
                </a:gridCol>
              </a:tblGrid>
              <a:tr h="237656">
                <a:tc>
                  <a:txBody>
                    <a:bodyPr/>
                    <a:lstStyle/>
                    <a:p>
                      <a:pPr algn="ctr" fontAlgn="ctr"/>
                      <a:r>
                        <a:rPr lang="en-US" sz="12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IP header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0"/>
                  </a:ext>
                </a:extLst>
              </a:tr>
              <a:tr h="237656">
                <a:tc>
                  <a:txBody>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Data</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6000705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MPLS is located between the data link layer and the network layer in the TCP/IP protocol stack and can provide services for all network layers.</a:t>
            </a:r>
          </a:p>
          <a:p>
            <a:r>
              <a:rPr lang="en-US" sz="1800" dirty="0">
                <a:latin typeface="Huawei Sans" panose="020C0503030203020204" pitchFamily="34" charset="0"/>
                <a:ea typeface="方正兰亭黑简体" panose="02000000000000000000" pitchFamily="2" charset="-122"/>
                <a:sym typeface="Huawei Sans" panose="020C0503030203020204" pitchFamily="34" charset="0"/>
              </a:rPr>
              <a:t>An MPLS header is added between a data-link-layer header and a network-layer header, and data can be forwarded quickly based on the Label field in the MPLS header.</a:t>
            </a:r>
          </a:p>
          <a:p>
            <a:r>
              <a:rPr lang="en-US" sz="1800" dirty="0">
                <a:latin typeface="Huawei Sans" panose="020C0503030203020204" pitchFamily="34" charset="0"/>
                <a:ea typeface="方正兰亭黑简体" panose="02000000000000000000" pitchFamily="2" charset="-122"/>
                <a:sym typeface="Huawei Sans" panose="020C0503030203020204" pitchFamily="34" charset="0"/>
              </a:rPr>
              <a:t>This course describes the application of MPLS on IP networks only.</a:t>
            </a:r>
          </a:p>
        </p:txBody>
      </p:sp>
      <p:sp>
        <p:nvSpPr>
          <p:cNvPr id="2" name="Title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Basic MPLS Concepts</a:t>
            </a:r>
          </a:p>
        </p:txBody>
      </p:sp>
      <p:sp>
        <p:nvSpPr>
          <p:cNvPr id="31" name="Rounded Rectangle 36"/>
          <p:cNvSpPr/>
          <p:nvPr/>
        </p:nvSpPr>
        <p:spPr>
          <a:xfrm>
            <a:off x="3320998" y="3642303"/>
            <a:ext cx="5057297" cy="19544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2" name="直接连接符 4"/>
          <p:cNvCxnSpPr/>
          <p:nvPr/>
        </p:nvCxnSpPr>
        <p:spPr>
          <a:xfrm>
            <a:off x="2208349" y="4675121"/>
            <a:ext cx="7668240"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55"/>
          <p:cNvCxnSpPr/>
          <p:nvPr/>
        </p:nvCxnSpPr>
        <p:spPr>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连接符 55"/>
          <p:cNvCxnSpPr/>
          <p:nvPr/>
        </p:nvCxnSpPr>
        <p:spPr>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55"/>
          <p:cNvCxnSpPr/>
          <p:nvPr/>
        </p:nvCxnSpPr>
        <p:spPr>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2887" y="4450090"/>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80563" y="4460215"/>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42918" y="4446306"/>
            <a:ext cx="540000" cy="442800"/>
          </a:xfrm>
          <a:prstGeom prst="rect">
            <a:avLst/>
          </a:prstGeom>
        </p:spPr>
      </p:pic>
      <p:sp>
        <p:nvSpPr>
          <p:cNvPr id="36" name="任意多边形 35"/>
          <p:cNvSpPr/>
          <p:nvPr/>
        </p:nvSpPr>
        <p:spPr>
          <a:xfrm>
            <a:off x="6453660"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任意多边形 37"/>
          <p:cNvSpPr/>
          <p:nvPr/>
        </p:nvSpPr>
        <p:spPr bwMode="grayWhite">
          <a:xfrm>
            <a:off x="6813660"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任意多边形 43"/>
          <p:cNvSpPr/>
          <p:nvPr/>
        </p:nvSpPr>
        <p:spPr>
          <a:xfrm>
            <a:off x="7173660"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任意多边形 46"/>
          <p:cNvSpPr/>
          <p:nvPr/>
        </p:nvSpPr>
        <p:spPr>
          <a:xfrm>
            <a:off x="2314854"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任意多边形 51"/>
          <p:cNvSpPr/>
          <p:nvPr/>
        </p:nvSpPr>
        <p:spPr bwMode="ltGray">
          <a:xfrm>
            <a:off x="2674854"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a:xfrm>
            <a:off x="3933349"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任意多边形 57"/>
          <p:cNvSpPr/>
          <p:nvPr/>
        </p:nvSpPr>
        <p:spPr bwMode="grayWhite">
          <a:xfrm>
            <a:off x="4293349"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任意多边形 60"/>
          <p:cNvSpPr/>
          <p:nvPr/>
        </p:nvSpPr>
        <p:spPr>
          <a:xfrm>
            <a:off x="4653349"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任意多边形 65"/>
          <p:cNvSpPr/>
          <p:nvPr/>
        </p:nvSpPr>
        <p:spPr>
          <a:xfrm>
            <a:off x="8626313"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任意多边形 66"/>
          <p:cNvSpPr/>
          <p:nvPr/>
        </p:nvSpPr>
        <p:spPr>
          <a:xfrm>
            <a:off x="8986313" y="3725515"/>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1838891" y="4026622"/>
            <a:ext cx="1583129"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Destination: 3.3.3.3</a:t>
            </a:r>
          </a:p>
        </p:txBody>
      </p:sp>
      <p:sp>
        <p:nvSpPr>
          <p:cNvPr id="69" name="文本框 68"/>
          <p:cNvSpPr txBox="1"/>
          <p:nvPr/>
        </p:nvSpPr>
        <p:spPr>
          <a:xfrm>
            <a:off x="3397366" y="4027344"/>
            <a:ext cx="2287643"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0" name="文本框 69"/>
          <p:cNvSpPr txBox="1"/>
          <p:nvPr/>
        </p:nvSpPr>
        <p:spPr>
          <a:xfrm>
            <a:off x="5958184" y="4055095"/>
            <a:ext cx="2287643"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sp>
        <p:nvSpPr>
          <p:cNvPr id="71" name="文本框 70"/>
          <p:cNvSpPr txBox="1"/>
          <p:nvPr/>
        </p:nvSpPr>
        <p:spPr>
          <a:xfrm>
            <a:off x="8387640" y="3897078"/>
            <a:ext cx="1406468" cy="30777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header-based forwarding</a:t>
            </a:r>
          </a:p>
        </p:txBody>
      </p:sp>
      <p:grpSp>
        <p:nvGrpSpPr>
          <p:cNvPr id="18" name="组合 17"/>
          <p:cNvGrpSpPr/>
          <p:nvPr/>
        </p:nvGrpSpPr>
        <p:grpSpPr>
          <a:xfrm>
            <a:off x="819231" y="4172890"/>
            <a:ext cx="1392105" cy="720000"/>
            <a:chOff x="819231" y="4172890"/>
            <a:chExt cx="1392105" cy="720000"/>
          </a:xfrm>
        </p:grpSpPr>
        <p:sp>
          <p:nvSpPr>
            <p:cNvPr id="74"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819231" y="4446306"/>
              <a:ext cx="1363681"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77" name="组合 76"/>
          <p:cNvGrpSpPr/>
          <p:nvPr/>
        </p:nvGrpSpPr>
        <p:grpSpPr>
          <a:xfrm>
            <a:off x="9456004" y="4200294"/>
            <a:ext cx="1377387" cy="728848"/>
            <a:chOff x="833949" y="4172890"/>
            <a:chExt cx="1377387" cy="728848"/>
          </a:xfrm>
        </p:grpSpPr>
        <p:sp>
          <p:nvSpPr>
            <p:cNvPr id="78"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文本框 78"/>
            <p:cNvSpPr txBox="1"/>
            <p:nvPr/>
          </p:nvSpPr>
          <p:spPr>
            <a:xfrm>
              <a:off x="945833" y="4347740"/>
              <a:ext cx="1191324" cy="553998"/>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3.3.3.0/24</a:t>
              </a:r>
            </a:p>
          </p:txBody>
        </p:sp>
      </p:grpSp>
      <p:sp>
        <p:nvSpPr>
          <p:cNvPr id="80" name="矩形 32"/>
          <p:cNvSpPr/>
          <p:nvPr/>
        </p:nvSpPr>
        <p:spPr>
          <a:xfrm>
            <a:off x="10845014" y="5804857"/>
            <a:ext cx="898817" cy="410785"/>
          </a:xfrm>
          <a:prstGeom prst="rect">
            <a:avLst/>
          </a:prstGeom>
          <a:solidFill>
            <a:srgbClr val="FFF2CC"/>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81" name="矩形 33"/>
          <p:cNvSpPr/>
          <p:nvPr/>
        </p:nvSpPr>
        <p:spPr bwMode="grayWhite">
          <a:xfrm>
            <a:off x="9750182" y="5804857"/>
            <a:ext cx="898817" cy="410785"/>
          </a:xfrm>
          <a:prstGeom prst="rect">
            <a:avLst/>
          </a:prstGeom>
          <a:solidFill>
            <a:srgbClr val="8BC9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82" name="矩形 33"/>
          <p:cNvSpPr/>
          <p:nvPr/>
        </p:nvSpPr>
        <p:spPr>
          <a:xfrm>
            <a:off x="8627069" y="5804857"/>
            <a:ext cx="898817" cy="41078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24515536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b="1" dirty="0">
                <a:latin typeface="Huawei Sans" panose="020C0503030203020204" pitchFamily="34" charset="0"/>
                <a:ea typeface="方正兰亭黑简体" panose="02000000000000000000" pitchFamily="2" charset="-122"/>
                <a:sym typeface="Huawei Sans" panose="020C0503030203020204" pitchFamily="34" charset="0"/>
              </a:rPr>
              <a:t>MPLS Basics</a:t>
            </a:r>
          </a:p>
          <a:p>
            <a:pPr marL="801688" lvl="1" indent="-330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Overview</a:t>
            </a:r>
          </a:p>
          <a:p>
            <a:pPr marL="801688" lvl="1" indent="-330200">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MPLS Terms</a:t>
            </a:r>
          </a:p>
          <a:p>
            <a:pPr marL="801688" lvl="1" indent="-330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Labels</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MPLS Forwarding</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Static LSP Configuration</a:t>
            </a:r>
          </a:p>
          <a:p>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3540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bwMode="auto"/>
        <p:txBody>
          <a:bodyPr wrap="square">
            <a:noAutofit/>
          </a:bodyPr>
          <a:lstStyle/>
          <a:p>
            <a:pPr algn="l"/>
            <a:r>
              <a:rPr lang="en-US" sz="1800" dirty="0">
                <a:latin typeface="Huawei Sans" panose="020C0503030203020204" pitchFamily="34" charset="0"/>
                <a:ea typeface="方正兰亭黑简体" panose="02000000000000000000" pitchFamily="2" charset="-122"/>
                <a:sym typeface="Huawei Sans" panose="020C0503030203020204" pitchFamily="34" charset="0"/>
              </a:rPr>
              <a:t>MPLS domain: consists of a series of consecutive network devices that run MPLS.</a:t>
            </a:r>
          </a:p>
          <a:p>
            <a:pPr algn="l"/>
            <a:r>
              <a:rPr lang="en-US" sz="1800" dirty="0">
                <a:latin typeface="Huawei Sans" panose="020C0503030203020204" pitchFamily="34" charset="0"/>
                <a:ea typeface="方正兰亭黑简体" panose="02000000000000000000" pitchFamily="2" charset="-122"/>
                <a:sym typeface="Huawei Sans" panose="020C0503030203020204" pitchFamily="34" charset="0"/>
              </a:rPr>
              <a:t>Label switching router (LSR): a routing device, such as a router or switch, that runs MPLS. An LSR that resides at the edge of an MPLS domain and connects to a non-MPLS network is called a label edge router (LER). An LSR that resides inside an MPLS domain is called a core LSR.</a:t>
            </a:r>
          </a:p>
        </p:txBody>
      </p:sp>
      <p:sp>
        <p:nvSpPr>
          <p:cNvPr id="2" name="Title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MPLS Terms - LSR and MPLS Domain</a:t>
            </a:r>
          </a:p>
        </p:txBody>
      </p:sp>
      <p:sp>
        <p:nvSpPr>
          <p:cNvPr id="37" name="Rounded Rectangle 36"/>
          <p:cNvSpPr/>
          <p:nvPr/>
        </p:nvSpPr>
        <p:spPr>
          <a:xfrm>
            <a:off x="3320998" y="3642303"/>
            <a:ext cx="5057297" cy="1954400"/>
          </a:xfrm>
          <a:prstGeom prst="roundRect">
            <a:avLst>
              <a:gd name="adj" fmla="val 5020"/>
            </a:avLst>
          </a:prstGeom>
          <a:solidFill>
            <a:srgbClr val="F4FBFE"/>
          </a:solidFill>
          <a:ln w="19050"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4"/>
          <p:cNvCxnSpPr/>
          <p:nvPr/>
        </p:nvCxnSpPr>
        <p:spPr>
          <a:xfrm>
            <a:off x="2208349" y="4675121"/>
            <a:ext cx="7697651" cy="0"/>
          </a:xfrm>
          <a:prstGeom prst="line">
            <a:avLst/>
          </a:prstGeom>
          <a:ln w="222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0800000" flipH="1">
            <a:off x="3447956" y="4324273"/>
            <a:ext cx="2050788"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5"/>
          <p:cNvCxnSpPr/>
          <p:nvPr/>
        </p:nvCxnSpPr>
        <p:spPr>
          <a:xfrm rot="10800000" flipH="1">
            <a:off x="2208349"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连接符 55"/>
          <p:cNvCxnSpPr/>
          <p:nvPr/>
        </p:nvCxnSpPr>
        <p:spPr>
          <a:xfrm rot="10800000" flipH="1">
            <a:off x="6023617" y="4324273"/>
            <a:ext cx="2064464"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连接符 55"/>
          <p:cNvCxnSpPr/>
          <p:nvPr/>
        </p:nvCxnSpPr>
        <p:spPr>
          <a:xfrm rot="10800000" flipH="1">
            <a:off x="8466345" y="4324273"/>
            <a:ext cx="1039936" cy="0"/>
          </a:xfrm>
          <a:prstGeom prst="line">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67"/>
          <p:cNvSpPr/>
          <p:nvPr/>
        </p:nvSpPr>
        <p:spPr>
          <a:xfrm>
            <a:off x="5184966" y="5200847"/>
            <a:ext cx="1340432" cy="307777"/>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pic>
        <p:nvPicPr>
          <p:cNvPr id="62" name="图片 6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2887" y="4450090"/>
            <a:ext cx="540000" cy="442800"/>
          </a:xfrm>
          <a:prstGeom prst="rect">
            <a:avLst/>
          </a:prstGeom>
        </p:spPr>
      </p:pic>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80563" y="4460215"/>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42918" y="4446306"/>
            <a:ext cx="540000" cy="442800"/>
          </a:xfrm>
          <a:prstGeom prst="rect">
            <a:avLst/>
          </a:prstGeom>
        </p:spPr>
      </p:pic>
      <p:sp>
        <p:nvSpPr>
          <p:cNvPr id="65" name="TextBox 43"/>
          <p:cNvSpPr txBox="1"/>
          <p:nvPr/>
        </p:nvSpPr>
        <p:spPr>
          <a:xfrm>
            <a:off x="3076045" y="4903015"/>
            <a:ext cx="49885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66" name="TextBox 43"/>
          <p:cNvSpPr txBox="1"/>
          <p:nvPr/>
        </p:nvSpPr>
        <p:spPr>
          <a:xfrm>
            <a:off x="5376595" y="4903015"/>
            <a:ext cx="947696"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Core LSR</a:t>
            </a:r>
          </a:p>
        </p:txBody>
      </p:sp>
      <p:sp>
        <p:nvSpPr>
          <p:cNvPr id="67" name="TextBox 43"/>
          <p:cNvSpPr txBox="1"/>
          <p:nvPr/>
        </p:nvSpPr>
        <p:spPr>
          <a:xfrm>
            <a:off x="8211976" y="4903015"/>
            <a:ext cx="498855"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LER</a:t>
            </a:r>
          </a:p>
        </p:txBody>
      </p:sp>
      <p:sp>
        <p:nvSpPr>
          <p:cNvPr id="70" name="任意多边形 69"/>
          <p:cNvSpPr/>
          <p:nvPr/>
        </p:nvSpPr>
        <p:spPr>
          <a:xfrm>
            <a:off x="645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任意多边形 70"/>
          <p:cNvSpPr/>
          <p:nvPr/>
        </p:nvSpPr>
        <p:spPr bwMode="grayWhite">
          <a:xfrm>
            <a:off x="681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任意多边形 71"/>
          <p:cNvSpPr/>
          <p:nvPr/>
        </p:nvSpPr>
        <p:spPr bwMode="ltGray">
          <a:xfrm>
            <a:off x="7173660"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任意多边形 76"/>
          <p:cNvSpPr/>
          <p:nvPr/>
        </p:nvSpPr>
        <p:spPr>
          <a:xfrm>
            <a:off x="231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任意多边形 77"/>
          <p:cNvSpPr/>
          <p:nvPr/>
        </p:nvSpPr>
        <p:spPr bwMode="ltGray">
          <a:xfrm>
            <a:off x="2674854"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任意多边形 79"/>
          <p:cNvSpPr/>
          <p:nvPr/>
        </p:nvSpPr>
        <p:spPr>
          <a:xfrm>
            <a:off x="393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任意多边形 80"/>
          <p:cNvSpPr/>
          <p:nvPr/>
        </p:nvSpPr>
        <p:spPr bwMode="grayWhite">
          <a:xfrm>
            <a:off x="429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bwMode="ltGray">
          <a:xfrm>
            <a:off x="4653349"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任意多边形 83"/>
          <p:cNvSpPr/>
          <p:nvPr/>
        </p:nvSpPr>
        <p:spPr>
          <a:xfrm>
            <a:off x="862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任意多边形 84"/>
          <p:cNvSpPr/>
          <p:nvPr/>
        </p:nvSpPr>
        <p:spPr bwMode="ltGray">
          <a:xfrm>
            <a:off x="8986313" y="3800931"/>
            <a:ext cx="360000" cy="216000"/>
          </a:xfrm>
          <a:custGeom>
            <a:avLst/>
            <a:gdLst>
              <a:gd name="connsiteX0" fmla="*/ 0 w 360000"/>
              <a:gd name="connsiteY0" fmla="*/ 0 h 216000"/>
              <a:gd name="connsiteX1" fmla="*/ 360000 w 360000"/>
              <a:gd name="connsiteY1" fmla="*/ 0 h 216000"/>
              <a:gd name="connsiteX2" fmla="*/ 360000 w 360000"/>
              <a:gd name="connsiteY2" fmla="*/ 216000 h 216000"/>
              <a:gd name="connsiteX3" fmla="*/ 0 w 360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360000" h="216000">
                <a:moveTo>
                  <a:pt x="0" y="0"/>
                </a:moveTo>
                <a:lnTo>
                  <a:pt x="360000" y="0"/>
                </a:lnTo>
                <a:lnTo>
                  <a:pt x="360000" y="216000"/>
                </a:lnTo>
                <a:lnTo>
                  <a:pt x="0" y="216000"/>
                </a:lnTo>
                <a:close/>
              </a:path>
            </a:pathLst>
          </a:cu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endParaRPr lang="zh-CN" altLang="en-US" sz="1400" ker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9" name="组合 38"/>
          <p:cNvGrpSpPr/>
          <p:nvPr/>
        </p:nvGrpSpPr>
        <p:grpSpPr>
          <a:xfrm>
            <a:off x="833949" y="4172890"/>
            <a:ext cx="1377387" cy="720000"/>
            <a:chOff x="833949" y="4172890"/>
            <a:chExt cx="1377387" cy="720000"/>
          </a:xfrm>
        </p:grpSpPr>
        <p:sp>
          <p:nvSpPr>
            <p:cNvPr id="40"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947205" y="4436879"/>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grpSp>
        <p:nvGrpSpPr>
          <p:cNvPr id="42" name="组合 41"/>
          <p:cNvGrpSpPr/>
          <p:nvPr/>
        </p:nvGrpSpPr>
        <p:grpSpPr>
          <a:xfrm>
            <a:off x="9456004" y="4200294"/>
            <a:ext cx="1377387" cy="720000"/>
            <a:chOff x="833949" y="4172890"/>
            <a:chExt cx="1377387" cy="720000"/>
          </a:xfrm>
        </p:grpSpPr>
        <p:sp>
          <p:nvSpPr>
            <p:cNvPr id="43" name="Freeform 159"/>
            <p:cNvSpPr>
              <a:spLocks noChangeAspect="1"/>
            </p:cNvSpPr>
            <p:nvPr/>
          </p:nvSpPr>
          <p:spPr>
            <a:xfrm flipH="1">
              <a:off x="833949" y="4172890"/>
              <a:ext cx="1377387" cy="72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940494" y="4418902"/>
              <a:ext cx="1239710" cy="338554"/>
            </a:xfrm>
            <a:prstGeom prst="rect">
              <a:avLst/>
            </a:prstGeom>
            <a:noFill/>
          </p:spPr>
          <p:txBody>
            <a:bodyPr wrap="square" rtlCol="0">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network</a:t>
              </a:r>
            </a:p>
          </p:txBody>
        </p:sp>
      </p:grpSp>
      <p:sp>
        <p:nvSpPr>
          <p:cNvPr id="48" name="矩形 32"/>
          <p:cNvSpPr/>
          <p:nvPr/>
        </p:nvSpPr>
        <p:spPr bwMode="ltGray">
          <a:xfrm>
            <a:off x="10835587" y="5804857"/>
            <a:ext cx="898817" cy="410785"/>
          </a:xfrm>
          <a:prstGeom prst="rect">
            <a:avLst/>
          </a:prstGeom>
          <a:solidFill>
            <a:srgbClr val="8BC9A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a:t>
            </a:r>
          </a:p>
          <a:p>
            <a:pPr algn="ctr" defTabSz="914400"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Packet</a:t>
            </a:r>
          </a:p>
        </p:txBody>
      </p:sp>
      <p:sp>
        <p:nvSpPr>
          <p:cNvPr id="49" name="矩形 33"/>
          <p:cNvSpPr/>
          <p:nvPr/>
        </p:nvSpPr>
        <p:spPr bwMode="grayWhite">
          <a:xfrm>
            <a:off x="9731328" y="5804857"/>
            <a:ext cx="898817" cy="410785"/>
          </a:xfrm>
          <a:prstGeom prst="rect">
            <a:avLst/>
          </a:prstGeom>
          <a:solidFill>
            <a:srgbClr val="FFF2CC"/>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MPLS</a:t>
            </a:r>
          </a:p>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
        <p:nvSpPr>
          <p:cNvPr id="50" name="矩形 33"/>
          <p:cNvSpPr/>
          <p:nvPr/>
        </p:nvSpPr>
        <p:spPr>
          <a:xfrm>
            <a:off x="8627069" y="5804857"/>
            <a:ext cx="898817" cy="410785"/>
          </a:xfrm>
          <a:prstGeom prst="rect">
            <a:avLst/>
          </a:prstGeom>
          <a:solidFill>
            <a:srgbClr val="00B0F0"/>
          </a:solidFill>
          <a:ln w="12700" cap="flat" cmpd="sng" algn="ctr">
            <a:solidFill>
              <a:schemeClr val="tx1"/>
            </a:solidFill>
            <a:prstDash val="solid"/>
            <a:miter lim="800000"/>
          </a:ln>
          <a:effectLst/>
        </p:spPr>
        <p:txBody>
          <a:bodyPr wrap="square" rtlCol="0" anchor="ctr">
            <a:noAutofit/>
          </a:bodyPr>
          <a:lstStyle/>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Ethernet</a:t>
            </a:r>
          </a:p>
          <a:p>
            <a:pPr algn="ctr" defTabSz="914400" fontAlgn="ctr"/>
            <a:r>
              <a:rPr lang="en-US" sz="14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Header</a:t>
            </a:r>
          </a:p>
        </p:txBody>
      </p:sp>
    </p:spTree>
    <p:extLst>
      <p:ext uri="{BB962C8B-B14F-4D97-AF65-F5344CB8AC3E}">
        <p14:creationId xmlns:p14="http://schemas.microsoft.com/office/powerpoint/2010/main" val="74852445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60A9458-A8AE-415D-A58E-F63F97EB7F8E}"/>
</file>

<file path=customXml/itemProps2.xml><?xml version="1.0" encoding="utf-8"?>
<ds:datastoreItem xmlns:ds="http://schemas.openxmlformats.org/officeDocument/2006/customXml" ds:itemID="{44671066-C007-4BB1-BEF0-DF13F2128B1C}"/>
</file>

<file path=customXml/itemProps3.xml><?xml version="1.0" encoding="utf-8"?>
<ds:datastoreItem xmlns:ds="http://schemas.openxmlformats.org/officeDocument/2006/customXml" ds:itemID="{FE1AA6CD-DD2E-4DB6-8B44-8D18712E605D}"/>
</file>

<file path=docProps/app.xml><?xml version="1.0" encoding="utf-8"?>
<Properties xmlns="http://schemas.openxmlformats.org/officeDocument/2006/extended-properties" xmlns:vt="http://schemas.openxmlformats.org/officeDocument/2006/docPropsVTypes">
  <Template/>
  <TotalTime>9048</TotalTime>
  <Words>5534</Words>
  <Application>Microsoft Office PowerPoint</Application>
  <PresentationFormat>宽屏</PresentationFormat>
  <Paragraphs>894</Paragraphs>
  <Slides>40</Slides>
  <Notes>40</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40</vt:i4>
      </vt:variant>
    </vt:vector>
  </HeadingPairs>
  <TitlesOfParts>
    <vt:vector size="47" baseType="lpstr">
      <vt:lpstr>方正兰亭黑简体</vt:lpstr>
      <vt:lpstr>微软雅黑</vt:lpstr>
      <vt:lpstr>Arial</vt:lpstr>
      <vt:lpstr>Courier New</vt:lpstr>
      <vt:lpstr>Huawei Sans</vt:lpstr>
      <vt:lpstr>Wingdings</vt:lpstr>
      <vt:lpstr>1_自定义设计方案</vt:lpstr>
      <vt:lpstr>PowerPoint 演示文稿</vt:lpstr>
      <vt:lpstr>MPLS Implementation and Configuration</vt:lpstr>
      <vt:lpstr>PowerPoint 演示文稿</vt:lpstr>
      <vt:lpstr>PowerPoint 演示文稿</vt:lpstr>
      <vt:lpstr>PowerPoint 演示文稿</vt:lpstr>
      <vt:lpstr>Traditional IP Routing and Forwarding</vt:lpstr>
      <vt:lpstr>Basic MPLS Concepts</vt:lpstr>
      <vt:lpstr>PowerPoint 演示文稿</vt:lpstr>
      <vt:lpstr>MPLS Terms - LSR and MPLS Domain</vt:lpstr>
      <vt:lpstr>MPLS Terms - LSR Classification</vt:lpstr>
      <vt:lpstr>MPLS Terms - FEC</vt:lpstr>
      <vt:lpstr>MPLS Terms - LSP</vt:lpstr>
      <vt:lpstr>PowerPoint 演示文稿</vt:lpstr>
      <vt:lpstr>MPLS Labels</vt:lpstr>
      <vt:lpstr>MPLS Label Stack</vt:lpstr>
      <vt:lpstr>Label Space</vt:lpstr>
      <vt:lpstr>MPLS Label Processing</vt:lpstr>
      <vt:lpstr>PowerPoint 演示文稿</vt:lpstr>
      <vt:lpstr>MPLS Forwarding Overview</vt:lpstr>
      <vt:lpstr>MPLS Architecture</vt:lpstr>
      <vt:lpstr>Control Plane and Forwarding Plane</vt:lpstr>
      <vt:lpstr>LSP Establishment Principles</vt:lpstr>
      <vt:lpstr>LSP Establishment Methods</vt:lpstr>
      <vt:lpstr>MPLS Label-based Forwarding</vt:lpstr>
      <vt:lpstr>Packet Processing on an Ingress LSR</vt:lpstr>
      <vt:lpstr>Packet Processing on a Transit LSR</vt:lpstr>
      <vt:lpstr>Packet Processing on an Egress LSR</vt:lpstr>
      <vt:lpstr>Detailed MPLS Packet Forwarding Process</vt:lpstr>
      <vt:lpstr>PowerPoint 演示文稿</vt:lpstr>
      <vt:lpstr>Basic MPLS Configuration Commands</vt:lpstr>
      <vt:lpstr>Static LSP Configuration Commands (1)</vt:lpstr>
      <vt:lpstr>Static LSP Configuration Commands (2)</vt:lpstr>
      <vt:lpstr>Static LSP Configuration Example (1)</vt:lpstr>
      <vt:lpstr>Static LSP Configuration Example (2)</vt:lpstr>
      <vt:lpstr>Static LSP Configuration Example (3)</vt:lpstr>
      <vt:lpstr>Static LSP Configuration Example - Checking the Configuration</vt:lpstr>
      <vt:lpstr>Static LSP Configuration Example - Packet Header Obtaining Analysis</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453</cp:revision>
  <dcterms:created xsi:type="dcterms:W3CDTF">2018-11-29T10:16:29Z</dcterms:created>
  <dcterms:modified xsi:type="dcterms:W3CDTF">2020-08-07T06:54:55Z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(3)iijd+SdvNZlkag13qhq1rJKdC4xod/T14Kcrfg7ChV3QBfjKjQ7mxq4HVI41F6YLLadABkEf
VUyB/ELBdPtVqtgBFRNSzCQFZ8TPkBQatDkNmPkJY95P4jf7xe5Oi/fydmlNxGD1XUDJX08M
kpbp+OPrXcU3wnwoSv4c3D+c+Ig4AvWZMvDzWCGJfIASiWY06t4/eS/haQtuL2DP743aT5GP
ruRbXa/UuHkGpqxTW8</vt:lpwstr>
  </property>
  <property fmtid="{D5CDD505-2E9C-101B-9397-08002B2CF9AE}" pid="3" name="_2015_ms_pID_7253431">
    <vt:lpwstr>KhQfw/UiNwJQ4v1lAS8YolllV/rswL2Kn4nrkS8BGC51Jjzti6sCnA
pltkYjgCXl4wUFI7Jr806NPO059D3uta77O6oTgL1KRxNQfG0h1uD+nfAP2jJvvvEoQA9utB
hvWGXkuSFAvhViIwTSpwrFk/B8FBLypGQw2gyr1IMINBTeoCXeHJma2IOxAr3880vNHrH9GR
sYxBqtEo8yDm2xeicMOS7CUaTsY8S3r561Ka</vt:lpwstr>
  </property>
  <property fmtid="{D5CDD505-2E9C-101B-9397-08002B2CF9AE}" pid="4" name="_2015_ms_pID_7253432">
    <vt:lpwstr>cw==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1595296677</vt:lpwstr>
  </property>
  <property fmtid="{D5CDD505-2E9C-101B-9397-08002B2CF9AE}" pid="9" name="ContentTypeId">
    <vt:lpwstr>0x01010002C5B4B712841F4C8A7AAEE2CD191271</vt:lpwstr>
  </property>
</Properties>
</file>